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72" r:id="rId7"/>
    <p:sldId id="260" r:id="rId8"/>
    <p:sldId id="262" r:id="rId9"/>
    <p:sldId id="266" r:id="rId10"/>
    <p:sldId id="268" r:id="rId11"/>
    <p:sldId id="269" r:id="rId12"/>
    <p:sldId id="270" r:id="rId13"/>
    <p:sldId id="273" r:id="rId14"/>
    <p:sldId id="264" r:id="rId15"/>
    <p:sldId id="263" r:id="rId16"/>
    <p:sldId id="275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 Maria Brunow Schwab" initials="JMBS" lastIdx="1" clrIdx="0">
    <p:extLst>
      <p:ext uri="{19B8F6BF-5375-455C-9EA6-DF929625EA0E}">
        <p15:presenceInfo xmlns:p15="http://schemas.microsoft.com/office/powerpoint/2012/main" userId="S-1-5-21-4223150377-1885151356-3693372092-122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9" autoAdjust="0"/>
    <p:restoredTop sz="94610"/>
  </p:normalViewPr>
  <p:slideViewPr>
    <p:cSldViewPr snapToGrid="0" snapToObjects="1">
      <p:cViewPr varScale="1">
        <p:scale>
          <a:sx n="150" d="100"/>
          <a:sy n="150" d="100"/>
        </p:scale>
        <p:origin x="21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RTOs</a:t>
            </a:r>
            <a:r>
              <a:rPr lang="en-US" sz="12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12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 e 2026</a:t>
            </a: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RTOs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E9-4E85-95B5-B56F61AC49C5}"/>
              </c:ext>
            </c:extLst>
          </c:dPt>
          <c:dPt>
            <c:idx val="1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CE9-4E85-95B5-B56F61AC49C5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A46-4DA8-AE24-D0327D3634E6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A46-4DA8-AE24-D0327D3634E6}"/>
              </c:ext>
            </c:extLst>
          </c:dPt>
          <c:cat>
            <c:numRef>
              <c:f>Planilha1!$A$2:$A$5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9-4E85-95B5-B56F61AC4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838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4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hyperlink" Target="https://portalbi.hom.es.gov.br/Home/Embedded/bf6af9cc-96bd-4df2-9bfa-572e60caf816" TargetMode="External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>
            <a:extLst>
              <a:ext uri="{FF2B5EF4-FFF2-40B4-BE49-F238E27FC236}">
                <a16:creationId xmlns:a16="http://schemas.microsoft.com/office/drawing/2014/main" id="{E9722984-29FE-43C3-D6FD-93D23703A498}"/>
              </a:ext>
            </a:extLst>
          </p:cNvPr>
          <p:cNvSpPr/>
          <p:nvPr/>
        </p:nvSpPr>
        <p:spPr>
          <a:xfrm>
            <a:off x="635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 0"/>
          <p:cNvSpPr/>
          <p:nvPr/>
        </p:nvSpPr>
        <p:spPr>
          <a:xfrm>
            <a:off x="2915989" y="1339453"/>
            <a:ext cx="3312021" cy="5250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3300" b="1" kern="0" spc="2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RTO</a:t>
            </a:r>
            <a:endParaRPr lang="en-US" sz="3300" dirty="0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57F2FEA0-B98D-F339-36FF-2005A297DF28}"/>
              </a:ext>
            </a:extLst>
          </p:cNvPr>
          <p:cNvSpPr/>
          <p:nvPr/>
        </p:nvSpPr>
        <p:spPr>
          <a:xfrm>
            <a:off x="3252743" y="2843470"/>
            <a:ext cx="2526467" cy="492661"/>
          </a:xfrm>
          <a:custGeom>
            <a:avLst/>
            <a:gdLst/>
            <a:ahLst/>
            <a:cxnLst/>
            <a:rect l="l" t="t" r="r" b="b"/>
            <a:pathLst>
              <a:path w="5052933" h="985322">
                <a:moveTo>
                  <a:pt x="0" y="0"/>
                </a:moveTo>
                <a:lnTo>
                  <a:pt x="5052933" y="0"/>
                </a:lnTo>
                <a:lnTo>
                  <a:pt x="5052933" y="985322"/>
                </a:lnTo>
                <a:lnTo>
                  <a:pt x="0" y="9853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F979CD89-FB94-31D4-842B-528124250DD8}"/>
              </a:ext>
            </a:extLst>
          </p:cNvPr>
          <p:cNvSpPr txBox="1"/>
          <p:nvPr/>
        </p:nvSpPr>
        <p:spPr>
          <a:xfrm>
            <a:off x="2085018" y="1938080"/>
            <a:ext cx="5284126" cy="2012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40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87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6ª Reunião Tática Operacional</a:t>
            </a:r>
          </a:p>
          <a:p>
            <a:pPr marL="0" marR="0" lvl="0" indent="0" algn="ctr" defTabSz="457200" rtl="0" eaLnBrk="1" fontAlgn="auto" latinLnBrk="0" hangingPunct="1">
              <a:lnSpc>
                <a:spcPts val="40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8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defTabSz="457200" rtl="0" eaLnBrk="1" fontAlgn="auto" latinLnBrk="0" hangingPunct="1">
              <a:lnSpc>
                <a:spcPts val="40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8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defTabSz="457200" rtl="0" eaLnBrk="1" fontAlgn="auto" latinLnBrk="0" hangingPunct="1">
              <a:lnSpc>
                <a:spcPts val="40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29/07/2026</a:t>
            </a:r>
            <a:r>
              <a:rPr kumimoji="0" lang="en-US" sz="288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sp>
        <p:nvSpPr>
          <p:cNvPr id="15" name="AutoShape 6">
            <a:extLst>
              <a:ext uri="{FF2B5EF4-FFF2-40B4-BE49-F238E27FC236}">
                <a16:creationId xmlns:a16="http://schemas.microsoft.com/office/drawing/2014/main" id="{92A7862B-B163-A78F-37A0-024F78A82CC1}"/>
              </a:ext>
            </a:extLst>
          </p:cNvPr>
          <p:cNvSpPr/>
          <p:nvPr/>
        </p:nvSpPr>
        <p:spPr>
          <a:xfrm>
            <a:off x="2915989" y="2574699"/>
            <a:ext cx="3622184" cy="0"/>
          </a:xfrm>
          <a:prstGeom prst="line">
            <a:avLst/>
          </a:prstGeom>
          <a:ln w="38100" cap="flat">
            <a:solidFill>
              <a:srgbClr val="F9AD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850" y="0"/>
            <a:ext cx="9144000" cy="51435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85750" y="1214438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285750" y="439340"/>
            <a:ext cx="6358384" cy="785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Calendário Anual de Monitoramento 2026</a:t>
            </a:r>
            <a:endParaRPr lang="en-US" sz="2450" dirty="0"/>
          </a:p>
        </p:txBody>
      </p:sp>
      <p:sp>
        <p:nvSpPr>
          <p:cNvPr id="8" name="Text 4"/>
          <p:cNvSpPr/>
          <p:nvPr/>
        </p:nvSpPr>
        <p:spPr>
          <a:xfrm>
            <a:off x="7613650" y="523081"/>
            <a:ext cx="1054507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285750" y="1500188"/>
            <a:ext cx="8572500" cy="750094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6"/>
          <p:cNvSpPr/>
          <p:nvPr/>
        </p:nvSpPr>
        <p:spPr>
          <a:xfrm>
            <a:off x="285750" y="1500188"/>
            <a:ext cx="71438" cy="750094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7"/>
          <p:cNvSpPr/>
          <p:nvPr/>
        </p:nvSpPr>
        <p:spPr>
          <a:xfrm>
            <a:off x="500063" y="1643063"/>
            <a:ext cx="1239837" cy="464344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8"/>
          <p:cNvSpPr/>
          <p:nvPr/>
        </p:nvSpPr>
        <p:spPr>
          <a:xfrm>
            <a:off x="424440" y="1688129"/>
            <a:ext cx="1362837" cy="325730"/>
          </a:xfrm>
          <a:prstGeom prst="rect">
            <a:avLst/>
          </a:prstGeom>
          <a:noFill/>
          <a:ln/>
        </p:spPr>
        <p:txBody>
          <a:bodyPr wrap="square" lIns="170053" tIns="85090" rIns="170053" bIns="8509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REUNIÃO ATUAL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1862900" y="1655229"/>
            <a:ext cx="6781037" cy="4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Estamos na </a:t>
            </a:r>
            <a:r>
              <a:rPr lang="en-US" sz="11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6ª Monitoramento Tático Operacional</a:t>
            </a:r>
            <a:r>
              <a:rPr lang="en-US" sz="11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em 29/07, dentro da sequência anual de reuniões de monitoramento de 2026.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28625" y="3575112"/>
            <a:ext cx="8286750" cy="28575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1"/>
          <p:cNvSpPr/>
          <p:nvPr/>
        </p:nvSpPr>
        <p:spPr>
          <a:xfrm>
            <a:off x="678433" y="3396518"/>
            <a:ext cx="357578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28/01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549064" y="3943015"/>
            <a:ext cx="616316" cy="297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1ª Tática
Operacional</a:t>
            </a:r>
            <a:endParaRPr lang="en-US" sz="850" dirty="0"/>
          </a:p>
        </p:txBody>
      </p:sp>
      <p:sp>
        <p:nvSpPr>
          <p:cNvPr id="17" name="Text 13"/>
          <p:cNvSpPr/>
          <p:nvPr/>
        </p:nvSpPr>
        <p:spPr>
          <a:xfrm>
            <a:off x="1920608" y="3396518"/>
            <a:ext cx="349653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11/03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1787277" y="3943015"/>
            <a:ext cx="616316" cy="297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2ª Tática
Operacional</a:t>
            </a:r>
            <a:endParaRPr lang="en-US" sz="850" dirty="0"/>
          </a:p>
        </p:txBody>
      </p:sp>
      <p:sp>
        <p:nvSpPr>
          <p:cNvPr id="19" name="Text 15"/>
          <p:cNvSpPr/>
          <p:nvPr/>
        </p:nvSpPr>
        <p:spPr>
          <a:xfrm>
            <a:off x="3154859" y="3396518"/>
            <a:ext cx="357578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22/04</a:t>
            </a:r>
            <a:endParaRPr lang="en-US" sz="1000" dirty="0"/>
          </a:p>
        </p:txBody>
      </p:sp>
      <p:sp>
        <p:nvSpPr>
          <p:cNvPr id="20" name="Text 16"/>
          <p:cNvSpPr/>
          <p:nvPr/>
        </p:nvSpPr>
        <p:spPr>
          <a:xfrm>
            <a:off x="3025490" y="3943015"/>
            <a:ext cx="616316" cy="297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3ª Tática
Operacional</a:t>
            </a:r>
            <a:endParaRPr lang="en-US" sz="850" dirty="0"/>
          </a:p>
        </p:txBody>
      </p:sp>
      <p:sp>
        <p:nvSpPr>
          <p:cNvPr id="21" name="Text 17"/>
          <p:cNvSpPr/>
          <p:nvPr/>
        </p:nvSpPr>
        <p:spPr>
          <a:xfrm>
            <a:off x="4393071" y="3396518"/>
            <a:ext cx="357578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27/05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4263703" y="3943015"/>
            <a:ext cx="616316" cy="297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4ª Tática
Operacional</a:t>
            </a:r>
            <a:endParaRPr lang="en-US" sz="850" dirty="0"/>
          </a:p>
        </p:txBody>
      </p:sp>
      <p:sp>
        <p:nvSpPr>
          <p:cNvPr id="23" name="Text 19"/>
          <p:cNvSpPr/>
          <p:nvPr/>
        </p:nvSpPr>
        <p:spPr>
          <a:xfrm>
            <a:off x="5631284" y="3396518"/>
            <a:ext cx="357578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02/06</a:t>
            </a:r>
            <a:endParaRPr lang="en-US" sz="1000" dirty="0"/>
          </a:p>
        </p:txBody>
      </p:sp>
      <p:sp>
        <p:nvSpPr>
          <p:cNvPr id="24" name="Text 20"/>
          <p:cNvSpPr/>
          <p:nvPr/>
        </p:nvSpPr>
        <p:spPr>
          <a:xfrm>
            <a:off x="5455369" y="3943015"/>
            <a:ext cx="709408" cy="297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1ª Estratégica
</a:t>
            </a:r>
            <a:r>
              <a:rPr lang="en-US" sz="7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(presencial)</a:t>
            </a:r>
            <a:endParaRPr lang="en-US" sz="850" dirty="0"/>
          </a:p>
        </p:txBody>
      </p:sp>
      <p:sp>
        <p:nvSpPr>
          <p:cNvPr id="25" name="Text 21"/>
          <p:cNvSpPr/>
          <p:nvPr/>
        </p:nvSpPr>
        <p:spPr>
          <a:xfrm>
            <a:off x="6869497" y="3396518"/>
            <a:ext cx="357578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24/06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6740128" y="3943015"/>
            <a:ext cx="616316" cy="297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5ª Tática
Operacional</a:t>
            </a:r>
            <a:endParaRPr lang="en-US" sz="850" dirty="0"/>
          </a:p>
        </p:txBody>
      </p:sp>
      <p:sp>
        <p:nvSpPr>
          <p:cNvPr id="27" name="Text 23"/>
          <p:cNvSpPr/>
          <p:nvPr/>
        </p:nvSpPr>
        <p:spPr>
          <a:xfrm>
            <a:off x="8107710" y="3396518"/>
            <a:ext cx="357578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5A62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29/07</a:t>
            </a:r>
            <a:endParaRPr lang="en-US" sz="1000" dirty="0"/>
          </a:p>
        </p:txBody>
      </p:sp>
      <p:sp>
        <p:nvSpPr>
          <p:cNvPr id="28" name="Text 24"/>
          <p:cNvSpPr/>
          <p:nvPr/>
        </p:nvSpPr>
        <p:spPr>
          <a:xfrm>
            <a:off x="7956184" y="3985878"/>
            <a:ext cx="660629" cy="297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6ª Tática
Operacional</a:t>
            </a:r>
            <a:endParaRPr lang="en-US" sz="800" dirty="0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66F0AFD6-7ED5-9FD3-F49A-78EBCB166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">
            <a:extLst>
              <a:ext uri="{FF2B5EF4-FFF2-40B4-BE49-F238E27FC236}">
                <a16:creationId xmlns:a16="http://schemas.microsoft.com/office/drawing/2014/main" id="{39D6A76C-C36B-8E29-7DDF-AC07938A5EC3}"/>
              </a:ext>
            </a:extLst>
          </p:cNvPr>
          <p:cNvSpPr/>
          <p:nvPr/>
        </p:nvSpPr>
        <p:spPr>
          <a:xfrm>
            <a:off x="0" y="24606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457200"/>
            <a:endParaRPr lang="pt-BR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0"/>
          <p:cNvSpPr/>
          <p:nvPr/>
        </p:nvSpPr>
        <p:spPr>
          <a:xfrm>
            <a:off x="285750" y="291067"/>
            <a:ext cx="2489200" cy="55721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285750" y="821531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285750" y="285750"/>
            <a:ext cx="2988832" cy="37702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Roteiro do Encontro</a:t>
            </a:r>
            <a:endParaRPr lang="en-US" sz="2450" dirty="0"/>
          </a:p>
        </p:txBody>
      </p:sp>
      <p:sp>
        <p:nvSpPr>
          <p:cNvPr id="9" name="Shape 5"/>
          <p:cNvSpPr/>
          <p:nvPr/>
        </p:nvSpPr>
        <p:spPr>
          <a:xfrm>
            <a:off x="285750" y="1107281"/>
            <a:ext cx="428625" cy="428625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1221581"/>
            <a:ext cx="200025" cy="20002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57250" y="1107281"/>
            <a:ext cx="3500438" cy="392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1º Momento: Nova Etapa do Planejamento Estratégico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857250" y="1500187"/>
            <a:ext cx="3500438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Uma nova fase de maturidade em gestão de projetos, com foco em dados, competências e engajamento.</a:t>
            </a:r>
            <a:endParaRPr lang="en-US" sz="950" dirty="0"/>
          </a:p>
        </p:txBody>
      </p:sp>
      <p:sp>
        <p:nvSpPr>
          <p:cNvPr id="13" name="Shape 8"/>
          <p:cNvSpPr/>
          <p:nvPr/>
        </p:nvSpPr>
        <p:spPr>
          <a:xfrm>
            <a:off x="285750" y="3434158"/>
            <a:ext cx="428625" cy="428625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50" y="3548458"/>
            <a:ext cx="200025" cy="20002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57250" y="3434158"/>
            <a:ext cx="3500438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3º Momento: Painel Power BI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857250" y="3687761"/>
            <a:ext cx="3500438" cy="338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Apresentação do painel Power BI como ferramenta estratégica para os gestores de projetos.</a:t>
            </a:r>
            <a:endParaRPr lang="en-US" sz="950" dirty="0"/>
          </a:p>
        </p:txBody>
      </p:sp>
      <p:sp>
        <p:nvSpPr>
          <p:cNvPr id="17" name="Shape 11"/>
          <p:cNvSpPr/>
          <p:nvPr/>
        </p:nvSpPr>
        <p:spPr>
          <a:xfrm>
            <a:off x="285750" y="2342753"/>
            <a:ext cx="428625" cy="428625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047" y="2457053"/>
            <a:ext cx="250031" cy="200025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57250" y="2342753"/>
            <a:ext cx="3500438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2º Momento: Curso de Gestão de Projetos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857250" y="2596356"/>
            <a:ext cx="3500438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Lançamento do curso de expansão em gestão de projetos com certificação internacional.</a:t>
            </a:r>
            <a:endParaRPr lang="en-US" sz="950" dirty="0"/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5466800D-42D3-23AA-B2C1-96EC69A06CA8}"/>
              </a:ext>
            </a:extLst>
          </p:cNvPr>
          <p:cNvSpPr/>
          <p:nvPr/>
        </p:nvSpPr>
        <p:spPr>
          <a:xfrm>
            <a:off x="4875608" y="2247527"/>
            <a:ext cx="428625" cy="428625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15">
            <a:extLst>
              <a:ext uri="{FF2B5EF4-FFF2-40B4-BE49-F238E27FC236}">
                <a16:creationId xmlns:a16="http://schemas.microsoft.com/office/drawing/2014/main" id="{19AD248C-0050-A710-4046-15BDF7014A44}"/>
              </a:ext>
            </a:extLst>
          </p:cNvPr>
          <p:cNvSpPr/>
          <p:nvPr/>
        </p:nvSpPr>
        <p:spPr>
          <a:xfrm>
            <a:off x="5357812" y="1131777"/>
            <a:ext cx="3500438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4º Momento: Desafio do Ciclo</a:t>
            </a:r>
            <a:endParaRPr lang="en-US" sz="1200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47B55CD-A02C-87E2-4603-55AEEFCF2921}"/>
              </a:ext>
            </a:extLst>
          </p:cNvPr>
          <p:cNvSpPr txBox="1"/>
          <p:nvPr/>
        </p:nvSpPr>
        <p:spPr>
          <a:xfrm>
            <a:off x="5274466" y="1204809"/>
            <a:ext cx="2732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50" dirty="0">
                <a:solidFill>
                  <a:srgbClr val="627D98"/>
                </a:solidFill>
                <a:latin typeface="Segoe UI" pitchFamily="34" charset="0"/>
                <a:cs typeface="Segoe UI" pitchFamily="34" charset="-120"/>
              </a:rPr>
              <a:t>Dinâmica</a:t>
            </a:r>
            <a:r>
              <a:rPr lang="pt-BR" dirty="0"/>
              <a:t> </a:t>
            </a:r>
            <a:r>
              <a:rPr lang="pt-BR" sz="950" dirty="0">
                <a:solidFill>
                  <a:srgbClr val="627D98"/>
                </a:solidFill>
                <a:latin typeface="Segoe UI" pitchFamily="34" charset="0"/>
                <a:cs typeface="Segoe UI" pitchFamily="34" charset="-120"/>
              </a:rPr>
              <a:t>de compromissos</a:t>
            </a:r>
            <a:r>
              <a:rPr lang="pt-BR" dirty="0"/>
              <a:t> </a:t>
            </a:r>
            <a:r>
              <a:rPr lang="pt-BR" sz="950" dirty="0">
                <a:solidFill>
                  <a:srgbClr val="627D98"/>
                </a:solidFill>
                <a:latin typeface="Segoe UI" pitchFamily="34" charset="0"/>
                <a:cs typeface="Segoe UI" pitchFamily="34" charset="-120"/>
              </a:rPr>
              <a:t>para os gestores.</a:t>
            </a:r>
          </a:p>
        </p:txBody>
      </p:sp>
      <p:sp>
        <p:nvSpPr>
          <p:cNvPr id="7" name="Text 11">
            <a:extLst>
              <a:ext uri="{FF2B5EF4-FFF2-40B4-BE49-F238E27FC236}">
                <a16:creationId xmlns:a16="http://schemas.microsoft.com/office/drawing/2014/main" id="{60F7A610-E164-E6A5-3853-13F56AF76A49}"/>
              </a:ext>
            </a:extLst>
          </p:cNvPr>
          <p:cNvSpPr/>
          <p:nvPr/>
        </p:nvSpPr>
        <p:spPr>
          <a:xfrm>
            <a:off x="5374481" y="2311872"/>
            <a:ext cx="3057525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1B2A4A"/>
                </a:solidFill>
                <a:latin typeface="Segoe UI" pitchFamily="34" charset="0"/>
                <a:cs typeface="Segoe UI" pitchFamily="34" charset="-120"/>
              </a:rPr>
              <a:t>5º Momento: Monitoramento</a:t>
            </a:r>
          </a:p>
        </p:txBody>
      </p:sp>
      <p:sp>
        <p:nvSpPr>
          <p:cNvPr id="8" name="Text 12">
            <a:extLst>
              <a:ext uri="{FF2B5EF4-FFF2-40B4-BE49-F238E27FC236}">
                <a16:creationId xmlns:a16="http://schemas.microsoft.com/office/drawing/2014/main" id="{02599B9E-81C3-3280-010D-CD57513D5094}"/>
              </a:ext>
            </a:extLst>
          </p:cNvPr>
          <p:cNvSpPr/>
          <p:nvPr/>
        </p:nvSpPr>
        <p:spPr>
          <a:xfrm>
            <a:off x="5288754" y="2507607"/>
            <a:ext cx="3280967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50" dirty="0">
                <a:solidFill>
                  <a:srgbClr val="627D98"/>
                </a:solidFill>
                <a:latin typeface="Segoe UI" pitchFamily="34" charset="0"/>
                <a:cs typeface="Segoe UI" pitchFamily="34" charset="-120"/>
              </a:rPr>
              <a:t>Rodada de acompanhamento: Execução x </a:t>
            </a:r>
            <a:r>
              <a:rPr lang="en-US" sz="950" dirty="0" err="1">
                <a:solidFill>
                  <a:srgbClr val="627D98"/>
                </a:solidFill>
                <a:latin typeface="Segoe UI" pitchFamily="34" charset="0"/>
                <a:cs typeface="Segoe UI" pitchFamily="34" charset="-120"/>
              </a:rPr>
              <a:t>Ações</a:t>
            </a:r>
            <a:endParaRPr lang="en-US" sz="950" dirty="0">
              <a:solidFill>
                <a:srgbClr val="627D98"/>
              </a:solidFill>
              <a:latin typeface="Segoe UI" pitchFamily="34" charset="0"/>
              <a:cs typeface="Segoe UI" pitchFamily="34" charset="-120"/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927D7101-56C2-3CE9-F2B5-1D16589F12C7}"/>
              </a:ext>
            </a:extLst>
          </p:cNvPr>
          <p:cNvSpPr/>
          <p:nvPr/>
        </p:nvSpPr>
        <p:spPr>
          <a:xfrm>
            <a:off x="4836711" y="1089318"/>
            <a:ext cx="428625" cy="428625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4" descr="preencoded.png">
            <a:extLst>
              <a:ext uri="{FF2B5EF4-FFF2-40B4-BE49-F238E27FC236}">
                <a16:creationId xmlns:a16="http://schemas.microsoft.com/office/drawing/2014/main" id="{62CE7397-197F-EC8D-E3A7-4CBB9FEB0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5423" y="2351907"/>
            <a:ext cx="219866" cy="219866"/>
          </a:xfrm>
          <a:prstGeom prst="rect">
            <a:avLst/>
          </a:prstGeom>
          <a:ln>
            <a:noFill/>
          </a:ln>
        </p:spPr>
      </p:pic>
      <p:pic>
        <p:nvPicPr>
          <p:cNvPr id="27" name="Image 2" descr="preencoded.png">
            <a:extLst>
              <a:ext uri="{FF2B5EF4-FFF2-40B4-BE49-F238E27FC236}">
                <a16:creationId xmlns:a16="http://schemas.microsoft.com/office/drawing/2014/main" id="{75DF241F-8F69-5675-D84F-94795C41BC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8509" y="1203617"/>
            <a:ext cx="225028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85750" y="285750"/>
            <a:ext cx="8572500" cy="884374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285750" y="1148693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285750" y="418499"/>
            <a:ext cx="6433951" cy="720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1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Nova Etapa: De Processos à Cultura de Gestão</a:t>
            </a:r>
            <a:endParaRPr lang="en-US" sz="2100" dirty="0"/>
          </a:p>
        </p:txBody>
      </p:sp>
      <p:sp>
        <p:nvSpPr>
          <p:cNvPr id="9" name="Shape 5"/>
          <p:cNvSpPr/>
          <p:nvPr/>
        </p:nvSpPr>
        <p:spPr>
          <a:xfrm>
            <a:off x="285750" y="1363005"/>
            <a:ext cx="8572500" cy="1400175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6"/>
          <p:cNvSpPr/>
          <p:nvPr/>
        </p:nvSpPr>
        <p:spPr>
          <a:xfrm>
            <a:off x="285750" y="1363005"/>
            <a:ext cx="71438" cy="1400175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7"/>
          <p:cNvSpPr/>
          <p:nvPr/>
        </p:nvSpPr>
        <p:spPr>
          <a:xfrm>
            <a:off x="512939" y="1434443"/>
            <a:ext cx="171522" cy="50013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250" dirty="0">
                <a:solidFill>
                  <a:srgbClr val="4FC3D4">
                    <a:alpha val="3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3250" dirty="0"/>
          </a:p>
        </p:txBody>
      </p:sp>
      <p:sp>
        <p:nvSpPr>
          <p:cNvPr id="12" name="Text 8"/>
          <p:cNvSpPr/>
          <p:nvPr/>
        </p:nvSpPr>
        <p:spPr>
          <a:xfrm>
            <a:off x="642938" y="1505880"/>
            <a:ext cx="7858125" cy="10154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Estamos entrando em uma nova etapa do Planejamento Estratégico. Já estruturamos processos, consolidamos indicadores e disponibilizamos ferramentas. Agora é o momento de </a:t>
            </a:r>
            <a:r>
              <a:rPr lang="en-US" sz="1300" b="1" dirty="0">
                <a:solidFill>
                  <a:srgbClr val="F5A62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elevar nossa maturidade em gestão de projetos</a:t>
            </a: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por meio de dados, desenvolvimento de competências e maior engajamento.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571500" y="3334680"/>
            <a:ext cx="8001000" cy="28575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904801" y="3048930"/>
            <a:ext cx="476399" cy="157163"/>
          </a:xfrm>
          <a:prstGeom prst="round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1"/>
          <p:cNvSpPr/>
          <p:nvPr/>
        </p:nvSpPr>
        <p:spPr>
          <a:xfrm>
            <a:off x="904801" y="3048930"/>
            <a:ext cx="476399" cy="157163"/>
          </a:xfrm>
          <a:prstGeom prst="rect">
            <a:avLst/>
          </a:prstGeom>
          <a:noFill/>
          <a:ln/>
        </p:spPr>
        <p:txBody>
          <a:bodyPr wrap="none" lIns="85090" tIns="34036" rIns="85090" bIns="34036" rtlCol="0" anchor="t">
            <a:spAutoFit/>
          </a:bodyPr>
          <a:lstStyle/>
          <a:p>
            <a:pPr marL="0" indent="0" algn="ctr">
              <a:buNone/>
            </a:pPr>
            <a:r>
              <a:rPr lang="en-US" sz="600" kern="0" spc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FASE 1</a:t>
            </a:r>
            <a:endParaRPr lang="en-US" sz="600" dirty="0"/>
          </a:p>
        </p:txBody>
      </p:sp>
      <p:sp>
        <p:nvSpPr>
          <p:cNvPr id="16" name="Shape 12"/>
          <p:cNvSpPr/>
          <p:nvPr/>
        </p:nvSpPr>
        <p:spPr>
          <a:xfrm>
            <a:off x="857250" y="3277530"/>
            <a:ext cx="571500" cy="571500"/>
          </a:xfrm>
          <a:prstGeom prst="ellipse">
            <a:avLst/>
          </a:prstGeom>
          <a:solidFill>
            <a:srgbClr val="FFFFFF"/>
          </a:solidFill>
          <a:ln w="27432">
            <a:solidFill>
              <a:srgbClr val="4FC3D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988" y="3448980"/>
            <a:ext cx="200025" cy="2286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84461" y="3991905"/>
            <a:ext cx="917079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Implantação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428625" y="4241936"/>
            <a:ext cx="1428750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Metodologia de gestão de projetos aplicada às áreas.</a:t>
            </a:r>
            <a:endParaRPr lang="en-US" sz="850" dirty="0"/>
          </a:p>
        </p:txBody>
      </p:sp>
      <p:sp>
        <p:nvSpPr>
          <p:cNvPr id="20" name="Shape 15"/>
          <p:cNvSpPr/>
          <p:nvPr/>
        </p:nvSpPr>
        <p:spPr>
          <a:xfrm>
            <a:off x="3190801" y="3048930"/>
            <a:ext cx="476399" cy="157163"/>
          </a:xfrm>
          <a:prstGeom prst="round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6"/>
          <p:cNvSpPr/>
          <p:nvPr/>
        </p:nvSpPr>
        <p:spPr>
          <a:xfrm>
            <a:off x="3190801" y="3048930"/>
            <a:ext cx="476399" cy="157163"/>
          </a:xfrm>
          <a:prstGeom prst="rect">
            <a:avLst/>
          </a:prstGeom>
          <a:noFill/>
          <a:ln/>
        </p:spPr>
        <p:txBody>
          <a:bodyPr wrap="none" lIns="85090" tIns="34036" rIns="85090" bIns="34036" rtlCol="0" anchor="t">
            <a:spAutoFit/>
          </a:bodyPr>
          <a:lstStyle/>
          <a:p>
            <a:pPr marL="0" indent="0" algn="ctr">
              <a:buNone/>
            </a:pPr>
            <a:r>
              <a:rPr lang="en-US" sz="600" kern="0" spc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FASE 2</a:t>
            </a:r>
            <a:endParaRPr lang="en-US" sz="600" dirty="0"/>
          </a:p>
        </p:txBody>
      </p:sp>
      <p:sp>
        <p:nvSpPr>
          <p:cNvPr id="22" name="Shape 17"/>
          <p:cNvSpPr/>
          <p:nvPr/>
        </p:nvSpPr>
        <p:spPr>
          <a:xfrm>
            <a:off x="3143250" y="3277530"/>
            <a:ext cx="571500" cy="571500"/>
          </a:xfrm>
          <a:prstGeom prst="ellipse">
            <a:avLst/>
          </a:prstGeom>
          <a:solidFill>
            <a:srgbClr val="FFFFFF"/>
          </a:solidFill>
          <a:ln w="27432">
            <a:solidFill>
              <a:srgbClr val="4FC3D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700" y="3448980"/>
            <a:ext cx="228600" cy="2286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2957233" y="3991905"/>
            <a:ext cx="943477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Ferramentas</a:t>
            </a:r>
            <a:endParaRPr lang="en-US" sz="1100" dirty="0"/>
          </a:p>
        </p:txBody>
      </p:sp>
      <p:sp>
        <p:nvSpPr>
          <p:cNvPr id="25" name="Text 19"/>
          <p:cNvSpPr/>
          <p:nvPr/>
        </p:nvSpPr>
        <p:spPr>
          <a:xfrm>
            <a:off x="2714625" y="4241936"/>
            <a:ext cx="1428750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Disponibilização do FSM e do e-Flow.</a:t>
            </a:r>
            <a:endParaRPr lang="en-US" sz="850" dirty="0"/>
          </a:p>
        </p:txBody>
      </p:sp>
      <p:sp>
        <p:nvSpPr>
          <p:cNvPr id="26" name="Shape 20"/>
          <p:cNvSpPr/>
          <p:nvPr/>
        </p:nvSpPr>
        <p:spPr>
          <a:xfrm>
            <a:off x="5476801" y="3048930"/>
            <a:ext cx="476399" cy="157163"/>
          </a:xfrm>
          <a:prstGeom prst="round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1"/>
          <p:cNvSpPr/>
          <p:nvPr/>
        </p:nvSpPr>
        <p:spPr>
          <a:xfrm>
            <a:off x="5476801" y="3048930"/>
            <a:ext cx="476399" cy="157163"/>
          </a:xfrm>
          <a:prstGeom prst="rect">
            <a:avLst/>
          </a:prstGeom>
          <a:noFill/>
          <a:ln/>
        </p:spPr>
        <p:txBody>
          <a:bodyPr wrap="none" lIns="85090" tIns="34036" rIns="85090" bIns="34036" rtlCol="0" anchor="t">
            <a:spAutoFit/>
          </a:bodyPr>
          <a:lstStyle/>
          <a:p>
            <a:pPr marL="0" indent="0" algn="ctr">
              <a:buNone/>
            </a:pPr>
            <a:r>
              <a:rPr lang="en-US" sz="600" kern="0" spc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FASE 3</a:t>
            </a:r>
            <a:endParaRPr lang="en-US" sz="600" dirty="0"/>
          </a:p>
        </p:txBody>
      </p:sp>
      <p:sp>
        <p:nvSpPr>
          <p:cNvPr id="28" name="Shape 22"/>
          <p:cNvSpPr/>
          <p:nvPr/>
        </p:nvSpPr>
        <p:spPr>
          <a:xfrm>
            <a:off x="5429250" y="3277530"/>
            <a:ext cx="571500" cy="571500"/>
          </a:xfrm>
          <a:prstGeom prst="ellipse">
            <a:avLst/>
          </a:prstGeom>
          <a:solidFill>
            <a:srgbClr val="FFFFFF"/>
          </a:solidFill>
          <a:ln w="27432">
            <a:solidFill>
              <a:srgbClr val="4FC3D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6413" y="3448980"/>
            <a:ext cx="257175" cy="22860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273929" y="3991905"/>
            <a:ext cx="882142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Indicadores</a:t>
            </a:r>
            <a:endParaRPr lang="en-US" sz="1100" dirty="0"/>
          </a:p>
        </p:txBody>
      </p:sp>
      <p:sp>
        <p:nvSpPr>
          <p:cNvPr id="31" name="Text 24"/>
          <p:cNvSpPr/>
          <p:nvPr/>
        </p:nvSpPr>
        <p:spPr>
          <a:xfrm>
            <a:off x="5000625" y="4241936"/>
            <a:ext cx="1428750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Consolidação de indicadores e preparação para a Reunião Estratégica.</a:t>
            </a:r>
            <a:endParaRPr lang="en-US" sz="850" dirty="0"/>
          </a:p>
        </p:txBody>
      </p:sp>
      <p:sp>
        <p:nvSpPr>
          <p:cNvPr id="32" name="Shape 25"/>
          <p:cNvSpPr/>
          <p:nvPr/>
        </p:nvSpPr>
        <p:spPr>
          <a:xfrm>
            <a:off x="7549325" y="3048930"/>
            <a:ext cx="903294" cy="157163"/>
          </a:xfrm>
          <a:prstGeom prst="round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26"/>
          <p:cNvSpPr/>
          <p:nvPr/>
        </p:nvSpPr>
        <p:spPr>
          <a:xfrm>
            <a:off x="7549325" y="3048930"/>
            <a:ext cx="903294" cy="157163"/>
          </a:xfrm>
          <a:prstGeom prst="rect">
            <a:avLst/>
          </a:prstGeom>
          <a:noFill/>
          <a:ln/>
        </p:spPr>
        <p:txBody>
          <a:bodyPr wrap="none" lIns="85090" tIns="34036" rIns="85090" bIns="34036" rtlCol="0" anchor="t">
            <a:spAutoFit/>
          </a:bodyPr>
          <a:lstStyle/>
          <a:p>
            <a:pPr marL="0" indent="0" algn="ctr">
              <a:buNone/>
            </a:pPr>
            <a:r>
              <a:rPr lang="en-US" sz="6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FASE 4 (ATUAL)</a:t>
            </a:r>
            <a:endParaRPr lang="en-US" sz="600" dirty="0"/>
          </a:p>
        </p:txBody>
      </p:sp>
      <p:sp>
        <p:nvSpPr>
          <p:cNvPr id="34" name="Shape 27"/>
          <p:cNvSpPr/>
          <p:nvPr/>
        </p:nvSpPr>
        <p:spPr>
          <a:xfrm>
            <a:off x="7715250" y="3277530"/>
            <a:ext cx="571500" cy="571500"/>
          </a:xfrm>
          <a:prstGeom prst="ellipse">
            <a:avLst/>
          </a:prstGeom>
          <a:solidFill>
            <a:srgbClr val="F5A623"/>
          </a:solidFill>
          <a:ln w="27432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6700" y="3448980"/>
            <a:ext cx="228600" cy="228600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7581807" y="3991905"/>
            <a:ext cx="838330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Maturidade</a:t>
            </a:r>
            <a:endParaRPr lang="en-US" sz="1100" dirty="0"/>
          </a:p>
        </p:txBody>
      </p:sp>
      <p:sp>
        <p:nvSpPr>
          <p:cNvPr id="37" name="Text 29"/>
          <p:cNvSpPr/>
          <p:nvPr/>
        </p:nvSpPr>
        <p:spPr>
          <a:xfrm>
            <a:off x="7286625" y="4241936"/>
            <a:ext cx="1428750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Dados, competências e engajamento dos gestores.</a:t>
            </a:r>
            <a:endParaRPr lang="en-US" sz="850" dirty="0"/>
          </a:p>
        </p:txBody>
      </p:sp>
      <p:pic>
        <p:nvPicPr>
          <p:cNvPr id="38" name="Imagem 37">
            <a:extLst>
              <a:ext uri="{FF2B5EF4-FFF2-40B4-BE49-F238E27FC236}">
                <a16:creationId xmlns:a16="http://schemas.microsoft.com/office/drawing/2014/main" id="{F1E1B059-2C40-79D4-7B89-1F4F746B60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  <p:sp>
        <p:nvSpPr>
          <p:cNvPr id="7" name="Text 7">
            <a:extLst>
              <a:ext uri="{FF2B5EF4-FFF2-40B4-BE49-F238E27FC236}">
                <a16:creationId xmlns:a16="http://schemas.microsoft.com/office/drawing/2014/main" id="{53A635E1-2880-CEE7-37FC-52A9BE3FB8A0}"/>
              </a:ext>
            </a:extLst>
          </p:cNvPr>
          <p:cNvSpPr/>
          <p:nvPr/>
        </p:nvSpPr>
        <p:spPr>
          <a:xfrm>
            <a:off x="5188168" y="2205930"/>
            <a:ext cx="171522" cy="50013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250" dirty="0">
                <a:solidFill>
                  <a:srgbClr val="4FC3D4">
                    <a:alpha val="3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3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7921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85750" y="285750"/>
            <a:ext cx="8572500" cy="85725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285750" y="1121569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285750" y="285750"/>
            <a:ext cx="6714846" cy="692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Curso de Gestão de Projetos com Certificação Internacional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285750" y="1193006"/>
            <a:ext cx="8572500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Capacitação estratégica para elevar a maturidade em gestão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285750" y="1675209"/>
            <a:ext cx="4071938" cy="1500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kern="0" spc="2" dirty="0">
                <a:solidFill>
                  <a:srgbClr val="F5A62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CAPACITAÇÃO ESTRATÉGICA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285750" y="1896666"/>
            <a:ext cx="4071938" cy="614363"/>
          </a:xfrm>
          <a:prstGeom prst="rect">
            <a:avLst/>
          </a:prstGeom>
          <a:noFill/>
          <a:ln/>
        </p:spPr>
        <p:txBody>
          <a:bodyPr wrap="square" lIns="0" tIns="0" rIns="0" bIns="8509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Curso de Expansão em Gestão de Projetos</a:t>
            </a:r>
            <a:endParaRPr lang="en-US" sz="16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478881"/>
            <a:ext cx="214313" cy="1714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64356" y="2461022"/>
            <a:ext cx="318443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Parceria com instituição certificadora internacional</a:t>
            </a:r>
            <a:endParaRPr lang="en-US" sz="10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2832497"/>
            <a:ext cx="192881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64356" y="2814637"/>
            <a:ext cx="3793331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Conteúdo completo: fundamentos, planejamento, execução, controle e encerramento</a:t>
            </a:r>
            <a:endParaRPr lang="en-US" sz="10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3356372"/>
            <a:ext cx="171450" cy="17145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64356" y="3357562"/>
            <a:ext cx="2763738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Carga horária flexível e metodologia prática</a:t>
            </a:r>
            <a:endParaRPr lang="en-US" sz="10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3716337"/>
            <a:ext cx="171450" cy="17145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564356" y="3711178"/>
            <a:ext cx="2819437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Certificação reconhecida internacionalmente</a:t>
            </a:r>
            <a:endParaRPr lang="en-US" sz="105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450" y="4082653"/>
            <a:ext cx="171450" cy="171450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564356" y="4064794"/>
            <a:ext cx="3793331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Foco em preparar os gestores para desafios reais de seus projetos</a:t>
            </a:r>
            <a:endParaRPr lang="en-US" sz="1050" dirty="0"/>
          </a:p>
        </p:txBody>
      </p:sp>
      <p:sp>
        <p:nvSpPr>
          <p:cNvPr id="22" name="Text 13"/>
          <p:cNvSpPr/>
          <p:nvPr/>
        </p:nvSpPr>
        <p:spPr>
          <a:xfrm>
            <a:off x="4786313" y="1675209"/>
            <a:ext cx="4071938" cy="1500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kern="0" spc="2" dirty="0">
                <a:solidFill>
                  <a:srgbClr val="F5A62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GOVERNANÇA EM AÇÃO</a:t>
            </a:r>
            <a:endParaRPr lang="en-US" sz="900" dirty="0"/>
          </a:p>
        </p:txBody>
      </p:sp>
      <p:sp>
        <p:nvSpPr>
          <p:cNvPr id="23" name="Text 14"/>
          <p:cNvSpPr/>
          <p:nvPr/>
        </p:nvSpPr>
        <p:spPr>
          <a:xfrm>
            <a:off x="4786313" y="1896666"/>
            <a:ext cx="4071938" cy="350044"/>
          </a:xfrm>
          <a:prstGeom prst="rect">
            <a:avLst/>
          </a:prstGeom>
          <a:noFill/>
          <a:ln/>
        </p:spPr>
        <p:txBody>
          <a:bodyPr wrap="square" lIns="0" tIns="0" rIns="0" bIns="8509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Expansão para toda a equipe</a:t>
            </a:r>
            <a:endParaRPr lang="en-US" sz="1600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6313" y="2478881"/>
            <a:ext cx="214313" cy="171450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5064919" y="2461022"/>
            <a:ext cx="3793331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Papel multiplicador: cada gestor leva o conhecimento para sua equipe</a:t>
            </a:r>
            <a:endParaRPr lang="en-US" sz="1050" dirty="0"/>
          </a:p>
        </p:txBody>
      </p:sp>
      <p:pic>
        <p:nvPicPr>
          <p:cNvPr id="26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6313" y="3021806"/>
            <a:ext cx="171450" cy="171450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5064919" y="3003947"/>
            <a:ext cx="3025992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Fortalecimento da cultura de gestão de projetos</a:t>
            </a:r>
            <a:endParaRPr lang="en-US" sz="1050" dirty="0"/>
          </a:p>
        </p:txBody>
      </p:sp>
      <p:pic>
        <p:nvPicPr>
          <p:cNvPr id="28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1670" y="3375422"/>
            <a:ext cx="150019" cy="171450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5054203" y="3357563"/>
            <a:ext cx="3804047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Conhecimento compartilhado gera resultados mais consistentes</a:t>
            </a:r>
            <a:endParaRPr lang="en-US" sz="1050" dirty="0"/>
          </a:p>
        </p:txBody>
      </p:sp>
      <p:pic>
        <p:nvPicPr>
          <p:cNvPr id="30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86313" y="3918347"/>
            <a:ext cx="171450" cy="171450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5064919" y="3900488"/>
            <a:ext cx="3709113" cy="2000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Alinhamento com a nova etapa de maturidade institucional</a:t>
            </a:r>
            <a:endParaRPr lang="en-US" sz="1050" dirty="0"/>
          </a:p>
        </p:txBody>
      </p:sp>
      <p:sp>
        <p:nvSpPr>
          <p:cNvPr id="32" name="Shape 19"/>
          <p:cNvSpPr/>
          <p:nvPr/>
        </p:nvSpPr>
        <p:spPr>
          <a:xfrm>
            <a:off x="4786312" y="4396978"/>
            <a:ext cx="4071938" cy="3643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Shape 20"/>
          <p:cNvSpPr/>
          <p:nvPr/>
        </p:nvSpPr>
        <p:spPr>
          <a:xfrm>
            <a:off x="4786313" y="4396978"/>
            <a:ext cx="35719" cy="364331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Text 21"/>
          <p:cNvSpPr/>
          <p:nvPr/>
        </p:nvSpPr>
        <p:spPr>
          <a:xfrm>
            <a:off x="4786313" y="4406106"/>
            <a:ext cx="4071938" cy="364331"/>
          </a:xfrm>
          <a:prstGeom prst="rect">
            <a:avLst/>
          </a:prstGeom>
          <a:noFill/>
          <a:ln/>
        </p:spPr>
        <p:txBody>
          <a:bodyPr wrap="square" lIns="170053" tIns="127508" rIns="170053" bIns="127508" rtlCol="0" anchor="t">
            <a:spAutoFit/>
          </a:bodyPr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capacitação é o pilar para a transformação da gestão no PiGE.</a:t>
            </a:r>
            <a:endParaRPr lang="en-US" sz="950" dirty="0"/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C3001971-E02F-0822-2044-FDCD851C64D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85750" y="1185863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6"/>
          <p:cNvSpPr/>
          <p:nvPr/>
        </p:nvSpPr>
        <p:spPr>
          <a:xfrm>
            <a:off x="285750" y="1257300"/>
            <a:ext cx="8420100" cy="3600450"/>
          </a:xfrm>
          <a:prstGeom prst="rect">
            <a:avLst/>
          </a:prstGeom>
          <a:solidFill>
            <a:srgbClr val="F8F9FA"/>
          </a:solidFill>
          <a:ln w="18288">
            <a:solidFill>
              <a:srgbClr val="4FC3D4"/>
            </a:solidFill>
            <a:prstDash val="dash"/>
          </a:ln>
        </p:spPr>
        <p:txBody>
          <a:bodyPr/>
          <a:lstStyle/>
          <a:p>
            <a:endParaRPr lang="pt-BR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0" y="2505670"/>
            <a:ext cx="428625" cy="42862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059353" y="3077170"/>
            <a:ext cx="2024862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INSERIR TABELA AQUI</a:t>
            </a:r>
            <a:endParaRPr lang="en-US" sz="1200" dirty="0"/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DDD24613-E3CE-477D-D89A-135676148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  <p:pic>
        <p:nvPicPr>
          <p:cNvPr id="9" name="Imagem 8" descr="Gráfico de respostas do Google Formulários. Título da pergunta: 6. Perfil Profissional. Número de respostas: 19 respostas.">
            <a:extLst>
              <a:ext uri="{FF2B5EF4-FFF2-40B4-BE49-F238E27FC236}">
                <a16:creationId xmlns:a16="http://schemas.microsoft.com/office/drawing/2014/main" id="{91B543AD-408F-6FAA-2EFD-217E778B58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531" t="25927" r="18026"/>
          <a:stretch>
            <a:fillRect/>
          </a:stretch>
        </p:blipFill>
        <p:spPr>
          <a:xfrm>
            <a:off x="1301750" y="1600832"/>
            <a:ext cx="6280150" cy="3190981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B580EBF1-64FA-292A-09F8-9440882438D6}"/>
              </a:ext>
            </a:extLst>
          </p:cNvPr>
          <p:cNvSpPr/>
          <p:nvPr/>
        </p:nvSpPr>
        <p:spPr>
          <a:xfrm>
            <a:off x="438150" y="1350230"/>
            <a:ext cx="7772400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Perfis profissionais inscritos na capacitação disseminada pela UNIGE 1</a:t>
            </a: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Segoe UI" pitchFamily="34" charset="0"/>
                <a:cs typeface="Segoe UI" pitchFamily="34" charset="-120"/>
              </a:rPr>
              <a:t>9 interessados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Text 2">
            <a:extLst>
              <a:ext uri="{FF2B5EF4-FFF2-40B4-BE49-F238E27FC236}">
                <a16:creationId xmlns:a16="http://schemas.microsoft.com/office/drawing/2014/main" id="{A83AC259-498F-F9FD-FFAA-0E229D0E57EC}"/>
              </a:ext>
            </a:extLst>
          </p:cNvPr>
          <p:cNvSpPr/>
          <p:nvPr/>
        </p:nvSpPr>
        <p:spPr>
          <a:xfrm>
            <a:off x="285750" y="285750"/>
            <a:ext cx="6714846" cy="692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Curso de Gestão de Projetos com Certificação Internacional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85750" y="285750"/>
            <a:ext cx="8572500" cy="725091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285750" y="989409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285750" y="285750"/>
            <a:ext cx="5163257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Painel de Monitoramento Power BI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85750" y="667941"/>
            <a:ext cx="5163257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Dados estratégicos ao alcance de cada gestor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285750" y="1203722"/>
            <a:ext cx="4078412" cy="3654028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7"/>
          <p:cNvSpPr/>
          <p:nvPr/>
        </p:nvSpPr>
        <p:spPr>
          <a:xfrm>
            <a:off x="285750" y="1203722"/>
            <a:ext cx="71438" cy="3632597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8"/>
          <p:cNvSpPr/>
          <p:nvPr/>
        </p:nvSpPr>
        <p:spPr>
          <a:xfrm>
            <a:off x="571500" y="1815238"/>
            <a:ext cx="3506912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b="1" kern="0" spc="2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PAINEL ESTRATÉGICO</a:t>
            </a:r>
            <a:endParaRPr lang="en-US" sz="800" dirty="0"/>
          </a:p>
        </p:txBody>
      </p:sp>
      <p:sp>
        <p:nvSpPr>
          <p:cNvPr id="13" name="Text 9"/>
          <p:cNvSpPr/>
          <p:nvPr/>
        </p:nvSpPr>
        <p:spPr>
          <a:xfrm>
            <a:off x="571500" y="2054554"/>
            <a:ext cx="3506912" cy="5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Inteligência de Dados para o PiGE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571500" y="2746046"/>
            <a:ext cx="3506912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Uma plataforma centralizada para o monitoramento dos projetos estratégicos, garantindo visibilidade, agilidade e decisões baseadas em dados.</a:t>
            </a:r>
            <a:endParaRPr lang="en-US" sz="1050" dirty="0"/>
          </a:p>
        </p:txBody>
      </p:sp>
      <p:pic>
        <p:nvPicPr>
          <p:cNvPr id="15" name="Image 2" descr="preencoded.png">
            <a:hlinkClick r:id="rId4"/>
          </p:cNvPr>
          <p:cNvPicPr>
            <a:picLocks noChangeAspect="1"/>
          </p:cNvPicPr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>
            <a:off x="2003487" y="3674734"/>
            <a:ext cx="642938" cy="57150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4649912" y="1937742"/>
            <a:ext cx="285750" cy="285750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9563" y="2016323"/>
            <a:ext cx="146447" cy="12858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078537" y="1923455"/>
            <a:ext cx="3351926" cy="2042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Visualização centralizada do status dos projetos</a:t>
            </a:r>
            <a:endParaRPr lang="en-US" sz="1150" dirty="0"/>
          </a:p>
        </p:txBody>
      </p:sp>
      <p:sp>
        <p:nvSpPr>
          <p:cNvPr id="19" name="Shape 13"/>
          <p:cNvSpPr/>
          <p:nvPr/>
        </p:nvSpPr>
        <p:spPr>
          <a:xfrm>
            <a:off x="4649912" y="2416373"/>
            <a:ext cx="285750" cy="285750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8493" y="2494955"/>
            <a:ext cx="128588" cy="12858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078537" y="2402086"/>
            <a:ext cx="2699500" cy="2042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Indicadores atualizados em tempo real</a:t>
            </a:r>
            <a:endParaRPr lang="en-US" sz="1150" dirty="0"/>
          </a:p>
        </p:txBody>
      </p:sp>
      <p:sp>
        <p:nvSpPr>
          <p:cNvPr id="22" name="Shape 15"/>
          <p:cNvSpPr/>
          <p:nvPr/>
        </p:nvSpPr>
        <p:spPr>
          <a:xfrm>
            <a:off x="4649912" y="2895005"/>
            <a:ext cx="285750" cy="285750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8493" y="2973586"/>
            <a:ext cx="128588" cy="128588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5078537" y="2880717"/>
            <a:ext cx="3057916" cy="2042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Tomada de decisão baseada em evidências</a:t>
            </a:r>
            <a:endParaRPr lang="en-US" sz="1150" dirty="0"/>
          </a:p>
        </p:txBody>
      </p:sp>
      <p:sp>
        <p:nvSpPr>
          <p:cNvPr id="25" name="Shape 17"/>
          <p:cNvSpPr/>
          <p:nvPr/>
        </p:nvSpPr>
        <p:spPr>
          <a:xfrm>
            <a:off x="4649912" y="3373636"/>
            <a:ext cx="285750" cy="285750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2419" y="3452217"/>
            <a:ext cx="160734" cy="128588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5078537" y="3359348"/>
            <a:ext cx="2909292" cy="2042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Acesso facilitado para gestores e equipes</a:t>
            </a:r>
            <a:endParaRPr lang="en-US" sz="1150" dirty="0"/>
          </a:p>
        </p:txBody>
      </p:sp>
      <p:sp>
        <p:nvSpPr>
          <p:cNvPr id="28" name="Shape 19"/>
          <p:cNvSpPr/>
          <p:nvPr/>
        </p:nvSpPr>
        <p:spPr>
          <a:xfrm>
            <a:off x="4649912" y="3852267"/>
            <a:ext cx="285750" cy="285750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8493" y="3930848"/>
            <a:ext cx="128588" cy="128588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5078537" y="3837980"/>
            <a:ext cx="2620975" cy="2042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Histórico e evolução do planejamento</a:t>
            </a:r>
            <a:endParaRPr lang="en-US" sz="1150" dirty="0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6B71E6AF-0163-DE30-7A79-28BF75B798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">
            <a:extLst>
              <a:ext uri="{FF2B5EF4-FFF2-40B4-BE49-F238E27FC236}">
                <a16:creationId xmlns:a16="http://schemas.microsoft.com/office/drawing/2014/main" id="{2319D29F-365E-1638-109F-25416AAF1180}"/>
              </a:ext>
            </a:extLst>
          </p:cNvPr>
          <p:cNvSpPr/>
          <p:nvPr/>
        </p:nvSpPr>
        <p:spPr>
          <a:xfrm>
            <a:off x="-1904" y="-3554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457200"/>
            <a:endParaRPr lang="pt-BR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0"/>
          <p:cNvSpPr/>
          <p:nvPr/>
        </p:nvSpPr>
        <p:spPr>
          <a:xfrm>
            <a:off x="285750" y="285750"/>
            <a:ext cx="8572500" cy="707231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285750" y="971550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285750" y="285750"/>
            <a:ext cx="4187633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Participação e Engajamento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85750" y="667941"/>
            <a:ext cx="4187633" cy="160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Dados estatísticos do ciclo de monitoramento 2026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1869916" y="1685925"/>
            <a:ext cx="689292" cy="117025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9350" b="1" dirty="0">
                <a:solidFill>
                  <a:srgbClr val="1B2A4A"/>
                </a:solidFill>
                <a:latin typeface="Segoe UI" pitchFamily="34" charset="0"/>
                <a:cs typeface="Segoe UI" pitchFamily="34" charset="-120"/>
              </a:rPr>
              <a:t>9</a:t>
            </a:r>
            <a:endParaRPr lang="en-US" sz="9350" dirty="0"/>
          </a:p>
        </p:txBody>
      </p:sp>
      <p:sp>
        <p:nvSpPr>
          <p:cNvPr id="11" name="Text 7"/>
          <p:cNvSpPr/>
          <p:nvPr/>
        </p:nvSpPr>
        <p:spPr>
          <a:xfrm>
            <a:off x="1263049" y="2890670"/>
            <a:ext cx="2013086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1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REUNIÕES REALIZADAS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566738" y="3271664"/>
            <a:ext cx="3471863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Consolidação do ciclo de monitoramento com participação ativa e constante dos gestores de projetos.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4572000" y="1329652"/>
            <a:ext cx="4286250" cy="232172"/>
          </a:xfrm>
          <a:prstGeom prst="rect">
            <a:avLst/>
          </a:prstGeom>
          <a:noFill/>
          <a:ln/>
        </p:spPr>
        <p:txBody>
          <a:bodyPr wrap="square" lIns="127508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Fases de Evolução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738055" y="1839840"/>
            <a:ext cx="45719" cy="2230041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1"/>
          <p:cNvSpPr/>
          <p:nvPr/>
        </p:nvSpPr>
        <p:spPr>
          <a:xfrm>
            <a:off x="4641534" y="1805709"/>
            <a:ext cx="228600" cy="228600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684" y="1862859"/>
            <a:ext cx="114300" cy="1143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936809" y="1821784"/>
            <a:ext cx="3771900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1ª Fase: Implantação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4966655" y="2012520"/>
            <a:ext cx="3771900" cy="3599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Reuniões com foco em implantar a metodologia e alinhar as equipes.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4641534" y="2551661"/>
            <a:ext cx="228600" cy="228600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684" y="2608811"/>
            <a:ext cx="114300" cy="1143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4966655" y="2562786"/>
            <a:ext cx="3766877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2ª Fase: Ferramentas e Indicadores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4971678" y="2785217"/>
            <a:ext cx="3766877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Apresentações do FSM e e-Flow, e consolidação dos indicadores.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4641534" y="3342348"/>
            <a:ext cx="228600" cy="228600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8684" y="3399498"/>
            <a:ext cx="114300" cy="1143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4966655" y="3367351"/>
            <a:ext cx="3771900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3ª Fase: Maturidade</a:t>
            </a:r>
            <a:endParaRPr lang="en-US" sz="1100" dirty="0"/>
          </a:p>
        </p:txBody>
      </p:sp>
      <p:sp>
        <p:nvSpPr>
          <p:cNvPr id="26" name="Text 19"/>
          <p:cNvSpPr/>
          <p:nvPr/>
        </p:nvSpPr>
        <p:spPr>
          <a:xfrm>
            <a:off x="4966655" y="3588112"/>
            <a:ext cx="3771900" cy="3599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Preparação para a Reunião Estratégica e início da nova etapa de gestão de projetos.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00125" y="1400019"/>
            <a:ext cx="7143750" cy="421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96000"/>
              </a:lnSpc>
              <a:buNone/>
            </a:pPr>
            <a:r>
              <a:rPr lang="en-US" sz="2850" b="1" kern="0" spc="2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Estatística de Participação e Engajamento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1000125" y="2046294"/>
            <a:ext cx="7143750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700" kern="0" spc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Reuniões de Monitoramento do PEI</a:t>
            </a:r>
            <a:endParaRPr lang="en-US" sz="1700" dirty="0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1AF8BFCA-1C2F-5DB7-B6C4-03F724023479}"/>
              </a:ext>
            </a:extLst>
          </p:cNvPr>
          <p:cNvSpPr/>
          <p:nvPr/>
        </p:nvSpPr>
        <p:spPr>
          <a:xfrm>
            <a:off x="3257938" y="2991145"/>
            <a:ext cx="2526467" cy="492661"/>
          </a:xfrm>
          <a:custGeom>
            <a:avLst/>
            <a:gdLst/>
            <a:ahLst/>
            <a:cxnLst/>
            <a:rect l="l" t="t" r="r" b="b"/>
            <a:pathLst>
              <a:path w="5052933" h="985322">
                <a:moveTo>
                  <a:pt x="0" y="0"/>
                </a:moveTo>
                <a:lnTo>
                  <a:pt x="5052933" y="0"/>
                </a:lnTo>
                <a:lnTo>
                  <a:pt x="5052933" y="985322"/>
                </a:lnTo>
                <a:lnTo>
                  <a:pt x="0" y="9853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0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85750" y="285750"/>
            <a:ext cx="8572500" cy="51077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285750" y="775097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285750" y="285750"/>
            <a:ext cx="5860442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Visão Geral do Ciclo de Monitoramento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285750" y="989409"/>
            <a:ext cx="785812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Os indicadores abaixo consolidam a presença e o engajamento dos gestores de projetos ao longo das reuniões de monitoramento do Planejamento Estratégico 2026. </a:t>
            </a: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participação ativa é fundamental para a maturidade institucional.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285750" y="1632347"/>
            <a:ext cx="2714625" cy="1092994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11" name="Shape 7"/>
          <p:cNvSpPr/>
          <p:nvPr/>
        </p:nvSpPr>
        <p:spPr>
          <a:xfrm>
            <a:off x="285750" y="1632347"/>
            <a:ext cx="2714625" cy="42863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8"/>
          <p:cNvSpPr/>
          <p:nvPr/>
        </p:nvSpPr>
        <p:spPr>
          <a:xfrm>
            <a:off x="1552465" y="1815308"/>
            <a:ext cx="181140" cy="37702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4FC3D4"/>
                </a:solidFill>
                <a:latin typeface="Segoe UI" pitchFamily="34" charset="0"/>
                <a:cs typeface="Segoe UI" pitchFamily="34" charset="-120"/>
              </a:rPr>
              <a:t>9</a:t>
            </a:r>
            <a:endParaRPr lang="en-US" sz="2450" dirty="0"/>
          </a:p>
        </p:txBody>
      </p:sp>
      <p:sp>
        <p:nvSpPr>
          <p:cNvPr id="13" name="Text 9"/>
          <p:cNvSpPr/>
          <p:nvPr/>
        </p:nvSpPr>
        <p:spPr>
          <a:xfrm>
            <a:off x="1022674" y="2260997"/>
            <a:ext cx="1240724" cy="2923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Total de Reuniões
Realizadas (2025/2026)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3214688" y="1632347"/>
            <a:ext cx="2714625" cy="1092994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1"/>
          <p:cNvSpPr/>
          <p:nvPr/>
        </p:nvSpPr>
        <p:spPr>
          <a:xfrm>
            <a:off x="3214688" y="1632347"/>
            <a:ext cx="2714625" cy="42863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2"/>
          <p:cNvSpPr/>
          <p:nvPr/>
        </p:nvSpPr>
        <p:spPr>
          <a:xfrm>
            <a:off x="4390832" y="1821855"/>
            <a:ext cx="362279" cy="37702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4FC3D4"/>
                </a:solidFill>
                <a:latin typeface="Segoe UI" pitchFamily="34" charset="0"/>
                <a:cs typeface="Segoe UI" pitchFamily="34" charset="-120"/>
              </a:rPr>
              <a:t>23</a:t>
            </a:r>
            <a:endParaRPr lang="en-US" sz="2450" dirty="0"/>
          </a:p>
        </p:txBody>
      </p:sp>
      <p:sp>
        <p:nvSpPr>
          <p:cNvPr id="17" name="Text 13"/>
          <p:cNvSpPr/>
          <p:nvPr/>
        </p:nvSpPr>
        <p:spPr>
          <a:xfrm>
            <a:off x="4571969" y="2199332"/>
            <a:ext cx="64" cy="14619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6143625" y="1632347"/>
            <a:ext cx="2714625" cy="1092994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5"/>
          <p:cNvSpPr/>
          <p:nvPr/>
        </p:nvSpPr>
        <p:spPr>
          <a:xfrm>
            <a:off x="6143625" y="1632347"/>
            <a:ext cx="2714625" cy="42863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6"/>
          <p:cNvSpPr/>
          <p:nvPr/>
        </p:nvSpPr>
        <p:spPr>
          <a:xfrm>
            <a:off x="7050465" y="1801416"/>
            <a:ext cx="900888" cy="37702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40,4%</a:t>
            </a:r>
            <a:endParaRPr lang="en-US" sz="2450" dirty="0"/>
          </a:p>
        </p:txBody>
      </p:sp>
      <p:sp>
        <p:nvSpPr>
          <p:cNvPr id="21" name="Text 17"/>
          <p:cNvSpPr/>
          <p:nvPr/>
        </p:nvSpPr>
        <p:spPr>
          <a:xfrm>
            <a:off x="7082749" y="2239566"/>
            <a:ext cx="836321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Taxa Média de
Participação</a:t>
            </a:r>
            <a:endParaRPr lang="en-US" sz="950" dirty="0"/>
          </a:p>
        </p:txBody>
      </p:sp>
      <p:sp>
        <p:nvSpPr>
          <p:cNvPr id="22" name="Shape 18"/>
          <p:cNvSpPr/>
          <p:nvPr/>
        </p:nvSpPr>
        <p:spPr>
          <a:xfrm>
            <a:off x="316675" y="2896791"/>
            <a:ext cx="8572500" cy="1960959"/>
          </a:xfrm>
          <a:prstGeom prst="rect">
            <a:avLst/>
          </a:prstGeom>
          <a:solidFill>
            <a:srgbClr val="F8F9FA"/>
          </a:solidFill>
          <a:ln w="18288">
            <a:solidFill>
              <a:srgbClr val="4FC3D4"/>
            </a:solidFill>
            <a:prstDash val="dash"/>
          </a:ln>
        </p:spPr>
        <p:txBody>
          <a:bodyPr/>
          <a:lstStyle/>
          <a:p>
            <a:endParaRPr lang="pt-BR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5D7B36F8-BC1B-CE02-03EA-7189895CA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  <p:graphicFrame>
        <p:nvGraphicFramePr>
          <p:cNvPr id="27" name="Gráfico 26">
            <a:extLst>
              <a:ext uri="{FF2B5EF4-FFF2-40B4-BE49-F238E27FC236}">
                <a16:creationId xmlns:a16="http://schemas.microsoft.com/office/drawing/2014/main" id="{B013B2CB-7EC3-EDE2-1623-E9749F4E1F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8612926"/>
              </p:ext>
            </p:extLst>
          </p:nvPr>
        </p:nvGraphicFramePr>
        <p:xfrm>
          <a:off x="1128322" y="2864645"/>
          <a:ext cx="3125044" cy="1960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1" name="Imagem 30">
            <a:extLst>
              <a:ext uri="{FF2B5EF4-FFF2-40B4-BE49-F238E27FC236}">
                <a16:creationId xmlns:a16="http://schemas.microsoft.com/office/drawing/2014/main" id="{B816BEFE-791C-9218-71D6-91CF315A90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9031" y="2964418"/>
            <a:ext cx="2960039" cy="1861185"/>
          </a:xfrm>
          <a:prstGeom prst="rect">
            <a:avLst/>
          </a:prstGeom>
        </p:spPr>
      </p:pic>
      <p:sp>
        <p:nvSpPr>
          <p:cNvPr id="7" name="Text 9">
            <a:extLst>
              <a:ext uri="{FF2B5EF4-FFF2-40B4-BE49-F238E27FC236}">
                <a16:creationId xmlns:a16="http://schemas.microsoft.com/office/drawing/2014/main" id="{1D0E29E9-3758-8D68-A38C-634D0FECF7A4}"/>
              </a:ext>
            </a:extLst>
          </p:cNvPr>
          <p:cNvSpPr/>
          <p:nvPr/>
        </p:nvSpPr>
        <p:spPr>
          <a:xfrm>
            <a:off x="4215218" y="2252951"/>
            <a:ext cx="689291" cy="2923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950" dirty="0" err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Gestores</a:t>
            </a:r>
            <a:endParaRPr lang="en-US" sz="950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0" indent="0" algn="ctr">
              <a:buNone/>
            </a:pPr>
            <a:r>
              <a:rPr lang="en-US" sz="950" dirty="0" err="1">
                <a:solidFill>
                  <a:srgbClr val="FFFFFF"/>
                </a:solidFill>
                <a:latin typeface="Segoe UI" pitchFamily="34" charset="0"/>
                <a:cs typeface="Segoe UI" pitchFamily="34" charset="-120"/>
              </a:rPr>
              <a:t>Participantes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85750" y="285750"/>
            <a:ext cx="8572500" cy="51077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285750" y="775097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285750" y="285750"/>
            <a:ext cx="5816631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Frequência e Participação por Reunião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285750" y="846534"/>
            <a:ext cx="8572500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Evolução da presença ao longo do ciclo 2025/2026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285750" y="1257300"/>
            <a:ext cx="5800167" cy="3600450"/>
          </a:xfrm>
          <a:prstGeom prst="rect">
            <a:avLst/>
          </a:prstGeom>
          <a:solidFill>
            <a:srgbClr val="F8F9FA"/>
          </a:solidFill>
          <a:ln w="18288">
            <a:solidFill>
              <a:srgbClr val="4FC3D4"/>
            </a:solidFill>
            <a:prstDash val="dash"/>
          </a:ln>
        </p:spPr>
        <p:txBody>
          <a:bodyPr/>
          <a:lstStyle/>
          <a:p>
            <a:endParaRPr lang="pt-BR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860" y="1343025"/>
            <a:ext cx="571500" cy="5715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39750" y="2000250"/>
            <a:ext cx="4291664" cy="232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4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INSERIR GRÁFICO DE LINHA OU BARRAS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1476077" y="2303859"/>
            <a:ext cx="3419010" cy="1500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(Eixo X: Reuniões Jan-Jul 2026 | Eixo Y: % de Participação)</a:t>
            </a:r>
            <a:endParaRPr lang="en-US" sz="950" dirty="0"/>
          </a:p>
        </p:txBody>
      </p:sp>
      <p:sp>
        <p:nvSpPr>
          <p:cNvPr id="14" name="Text 9"/>
          <p:cNvSpPr/>
          <p:nvPr/>
        </p:nvSpPr>
        <p:spPr>
          <a:xfrm>
            <a:off x="6485520" y="1257300"/>
            <a:ext cx="2372730" cy="10057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1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evolução da frequência</a:t>
            </a:r>
            <a:r>
              <a:rPr lang="en-US" sz="11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indica o grau de compromisso dos gestores com o acompanhamento estratégico.</a:t>
            </a:r>
            <a:endParaRPr lang="en-US" sz="1150" dirty="0"/>
          </a:p>
        </p:txBody>
      </p:sp>
      <p:sp>
        <p:nvSpPr>
          <p:cNvPr id="15" name="Text 10"/>
          <p:cNvSpPr/>
          <p:nvPr/>
        </p:nvSpPr>
        <p:spPr>
          <a:xfrm>
            <a:off x="6485520" y="2320156"/>
            <a:ext cx="2372730" cy="1257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1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tendência de crescimento demonstra </a:t>
            </a:r>
            <a:r>
              <a:rPr lang="en-US" sz="11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maturidade na cultura de monitoramento</a:t>
            </a:r>
            <a:r>
              <a:rPr lang="en-US" sz="11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e o fortalecimento da governança dos projetos.</a:t>
            </a:r>
            <a:endParaRPr lang="en-US" sz="11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5520" y="3670157"/>
            <a:ext cx="96441" cy="12858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653399" y="3663014"/>
            <a:ext cx="500007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F5A62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Insight:</a:t>
            </a:r>
            <a:endParaRPr lang="en-US" sz="900" dirty="0"/>
          </a:p>
        </p:txBody>
      </p:sp>
      <p:sp>
        <p:nvSpPr>
          <p:cNvPr id="18" name="Text 12"/>
          <p:cNvSpPr/>
          <p:nvPr/>
        </p:nvSpPr>
        <p:spPr>
          <a:xfrm>
            <a:off x="6485520" y="3897306"/>
            <a:ext cx="2372730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Reunir consistentemente acelera a tomada de decisões e reduz gargalos operacionais.</a:t>
            </a:r>
            <a:endParaRPr lang="en-US" sz="950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C658E9EB-7D40-5210-A7BB-56E1F9957B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DA602EC-09BA-DFC6-1DB1-B8FFE395B7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98" y="1349928"/>
            <a:ext cx="5542877" cy="34570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85750" y="285750"/>
            <a:ext cx="8572500" cy="725091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285750" y="989409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285750" y="285750"/>
            <a:ext cx="5129380" cy="323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Participação por Projeto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85750" y="667941"/>
            <a:ext cx="512938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 err="1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Projetos</a:t>
            </a:r>
            <a:r>
              <a:rPr lang="en-US" sz="11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100" b="1" dirty="0" err="1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mais</a:t>
            </a:r>
            <a:r>
              <a:rPr lang="en-US" sz="11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100" b="1" dirty="0" err="1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ativos</a:t>
            </a:r>
            <a:r>
              <a:rPr lang="en-US" sz="11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100" b="1" dirty="0" err="1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nas</a:t>
            </a:r>
            <a:r>
              <a:rPr lang="en-US" sz="11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100" b="1" dirty="0" err="1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Reuniões</a:t>
            </a:r>
            <a:r>
              <a:rPr lang="en-US" sz="11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100" b="1" dirty="0" err="1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Tático</a:t>
            </a:r>
            <a:r>
              <a:rPr lang="en-US" sz="11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100" b="1" dirty="0" err="1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Operacional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285750" y="1203722"/>
            <a:ext cx="6000750" cy="3654028"/>
          </a:xfrm>
          <a:prstGeom prst="rect">
            <a:avLst/>
          </a:prstGeom>
          <a:solidFill>
            <a:srgbClr val="F8F9FA"/>
          </a:solidFill>
          <a:ln w="18288">
            <a:solidFill>
              <a:srgbClr val="4FC3D4"/>
            </a:solidFill>
            <a:prstDash val="dash"/>
          </a:ln>
        </p:spPr>
        <p:txBody>
          <a:bodyPr/>
          <a:lstStyle/>
          <a:p>
            <a:endParaRPr lang="pt-BR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13" y="2536031"/>
            <a:ext cx="428625" cy="42862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43788" y="3107531"/>
            <a:ext cx="3284674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INSERIR GRÁFICO DE BARRAS AQUI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991753" y="3375422"/>
            <a:ext cx="4588743" cy="1500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(Sugestão: Gráfico de barras horizontais — Percentual de participação por área)</a:t>
            </a:r>
            <a:endParaRPr lang="en-US" sz="950" dirty="0"/>
          </a:p>
        </p:txBody>
      </p:sp>
      <p:sp>
        <p:nvSpPr>
          <p:cNvPr id="14" name="Text 9"/>
          <p:cNvSpPr/>
          <p:nvPr/>
        </p:nvSpPr>
        <p:spPr>
          <a:xfrm>
            <a:off x="6429375" y="1594644"/>
            <a:ext cx="2571750" cy="196453"/>
          </a:xfrm>
          <a:prstGeom prst="rect">
            <a:avLst/>
          </a:prstGeom>
          <a:noFill/>
          <a:ln/>
        </p:spPr>
        <p:txBody>
          <a:bodyPr wrap="square" lIns="127508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Análise de Dados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6572251" y="1943100"/>
            <a:ext cx="2259014" cy="22581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análise por projeto permite identificar </a:t>
            </a: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padrões de engajamento</a:t>
            </a:r>
            <a:r>
              <a:rPr lang="en-US" sz="10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e direcionar ações de fortalecimento para aquelas que apresentam menor adesão às reuniões de monitoramento. 
O acompanhamento das participações visa garantir que a cultura de gestão de projetos esteja sendo construída de forma homogênea em toda a instituição.</a:t>
            </a:r>
            <a:endParaRPr lang="en-US" sz="105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5FFE15D-BA49-4F08-549E-3319FF0AFF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DEA3571-14E1-251D-5B1D-27E9C473A7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49" y="1325274"/>
            <a:ext cx="5518150" cy="34412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85750" y="285750"/>
            <a:ext cx="8572500" cy="51077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285750" y="775097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285750" y="285750"/>
            <a:ext cx="4454240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Destaques e Reconhecimento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285750" y="846534"/>
            <a:ext cx="8572500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Áreas com maior engajamento no ciclo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158750" y="1893094"/>
            <a:ext cx="2486025" cy="178594"/>
          </a:xfrm>
          <a:prstGeom prst="rect">
            <a:avLst/>
          </a:prstGeom>
          <a:noFill/>
          <a:ln/>
        </p:spPr>
        <p:txBody>
          <a:bodyPr wrap="square" lIns="127508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Excelência na Gestão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285750" y="2143125"/>
            <a:ext cx="24860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Reconhecemos o esforço e o compromisso das unidades que demonstraram alto nível de participação e contribuíram ativamente para o sucesso do ciclo de monitoramento.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158750" y="3057525"/>
            <a:ext cx="2486025" cy="178594"/>
          </a:xfrm>
          <a:prstGeom prst="rect">
            <a:avLst/>
          </a:prstGeom>
          <a:noFill/>
          <a:ln/>
        </p:spPr>
        <p:txBody>
          <a:bodyPr wrap="square" lIns="127508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Impacto Positivo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285750" y="3307556"/>
            <a:ext cx="24860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engajamento destas áreas reflete a maturidade na gestão de projetos e serve de inspiração para toda a rede de gestores do Planejamento Estratégico.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3057525" y="1628775"/>
            <a:ext cx="5800725" cy="2857500"/>
          </a:xfrm>
          <a:prstGeom prst="rect">
            <a:avLst/>
          </a:prstGeom>
          <a:solidFill>
            <a:srgbClr val="F8F9FA"/>
          </a:solidFill>
          <a:ln w="18288">
            <a:solidFill>
              <a:srgbClr val="4FC3D4"/>
            </a:solidFill>
            <a:prstDash val="dash"/>
          </a:ln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786" y="2571750"/>
            <a:ext cx="482203" cy="42862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728591" y="3143250"/>
            <a:ext cx="4458537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b="1" kern="0" spc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INSERIR TABELA OU GRÁFICO DE RANKING AQUI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4047492" y="3411141"/>
            <a:ext cx="3820790" cy="13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27D9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(Sugestão: Top 3 ou Top 5 áreas com maior taxa de participação e entrega)</a:t>
            </a:r>
            <a:endParaRPr lang="en-US" sz="850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EFF3F8DF-E7A4-C4BC-DC87-06B720133A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3A03769-66C4-2705-E74C-B483FF7FA3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770" y="1675368"/>
            <a:ext cx="4218230" cy="27960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59012" y="600075"/>
            <a:ext cx="6025976" cy="4250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650" b="1" kern="0" spc="2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DINÂMICA: DESAFIO DO CICLO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2957457" y="1096566"/>
            <a:ext cx="3229087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50" kern="0" spc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Três compromissos até a próxima RTO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428625" y="1793081"/>
            <a:ext cx="2619356" cy="214669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428625" y="1793081"/>
            <a:ext cx="2619356" cy="57150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571500" y="1543050"/>
            <a:ext cx="428625" cy="428625"/>
          </a:xfrm>
          <a:prstGeom prst="ellipse">
            <a:avLst/>
          </a:prstGeom>
          <a:solidFill>
            <a:srgbClr val="1B2A4A"/>
          </a:solidFill>
          <a:ln w="27432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571500" y="1543050"/>
            <a:ext cx="428625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6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464" y="2164556"/>
            <a:ext cx="403622" cy="35718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42938" y="2739628"/>
            <a:ext cx="2190731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Acessar o Painel Power BI e utilizá-lo no acompanhamento do seu projeto.</a:t>
            </a:r>
            <a:endParaRPr lang="en-US" sz="1000" dirty="0"/>
          </a:p>
        </p:txBody>
      </p:sp>
      <p:sp>
        <p:nvSpPr>
          <p:cNvPr id="11" name="Shape 7"/>
          <p:cNvSpPr/>
          <p:nvPr/>
        </p:nvSpPr>
        <p:spPr>
          <a:xfrm>
            <a:off x="3262294" y="1793081"/>
            <a:ext cx="2619356" cy="214669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8"/>
          <p:cNvSpPr/>
          <p:nvPr/>
        </p:nvSpPr>
        <p:spPr>
          <a:xfrm>
            <a:off x="3262294" y="1793081"/>
            <a:ext cx="2619356" cy="57150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3405169" y="1543050"/>
            <a:ext cx="428625" cy="428625"/>
          </a:xfrm>
          <a:prstGeom prst="ellipse">
            <a:avLst/>
          </a:prstGeom>
          <a:solidFill>
            <a:srgbClr val="1B2A4A"/>
          </a:solidFill>
          <a:ln w="27432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0"/>
          <p:cNvSpPr/>
          <p:nvPr/>
        </p:nvSpPr>
        <p:spPr>
          <a:xfrm>
            <a:off x="3405169" y="1543050"/>
            <a:ext cx="428625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6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8702" y="2164556"/>
            <a:ext cx="446484" cy="35718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476606" y="2739628"/>
            <a:ext cx="2190731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Inscrever-se e divulgar em sua equipe o curso de Gestão de Projetos com certificação internacional.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095963" y="1793081"/>
            <a:ext cx="2619356" cy="208954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3"/>
          <p:cNvSpPr/>
          <p:nvPr/>
        </p:nvSpPr>
        <p:spPr>
          <a:xfrm>
            <a:off x="6095963" y="1793081"/>
            <a:ext cx="2619356" cy="57150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14"/>
          <p:cNvSpPr/>
          <p:nvPr/>
        </p:nvSpPr>
        <p:spPr>
          <a:xfrm>
            <a:off x="6238838" y="1543050"/>
            <a:ext cx="428625" cy="428625"/>
          </a:xfrm>
          <a:prstGeom prst="ellipse">
            <a:avLst/>
          </a:prstGeom>
          <a:solidFill>
            <a:srgbClr val="1B2A4A"/>
          </a:solidFill>
          <a:ln w="27432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5"/>
          <p:cNvSpPr/>
          <p:nvPr/>
        </p:nvSpPr>
        <p:spPr>
          <a:xfrm>
            <a:off x="6238838" y="1543050"/>
            <a:ext cx="428625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6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2371" y="2164556"/>
            <a:ext cx="446484" cy="35718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10275" y="2739628"/>
            <a:ext cx="2190731" cy="540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B2A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 próxima reunião, trazer uma boa prática ou um desafio enfrentado no projeto.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34046" y="945542"/>
            <a:ext cx="5475852" cy="4607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2850" b="1" kern="0" spc="3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ESTRATÉGIA EM AÇÃO</a:t>
            </a:r>
            <a:endParaRPr lang="en-US" sz="2850" dirty="0"/>
          </a:p>
        </p:txBody>
      </p:sp>
      <p:sp>
        <p:nvSpPr>
          <p:cNvPr id="5" name="Text 1"/>
          <p:cNvSpPr/>
          <p:nvPr/>
        </p:nvSpPr>
        <p:spPr>
          <a:xfrm>
            <a:off x="1000125" y="1960352"/>
            <a:ext cx="7143750" cy="1462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8000"/>
              </a:lnSpc>
              <a:buNone/>
            </a:pPr>
            <a:r>
              <a:rPr lang="en-US" sz="17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"A estratégia não é construída apenas no planejamento. Ela ganha vida quando cada gestor </a:t>
            </a:r>
            <a:r>
              <a:rPr lang="en-US" sz="16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acompanha</a:t>
            </a:r>
            <a:r>
              <a:rPr lang="en-US" sz="17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aprende</a:t>
            </a:r>
            <a:r>
              <a:rPr lang="en-US" sz="17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</a:t>
            </a:r>
            <a:r>
              <a:rPr lang="en-US" sz="16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compartilha</a:t>
            </a:r>
            <a:r>
              <a:rPr lang="en-US" sz="17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e transforma informação em resultado. O sucesso do Planejamento Estratégico depende da </a:t>
            </a:r>
            <a:r>
              <a:rPr lang="en-US" sz="1600" b="1" dirty="0">
                <a:solidFill>
                  <a:srgbClr val="4FC3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atuação conjunta de todos nós</a:t>
            </a:r>
            <a:r>
              <a:rPr lang="en-US" sz="170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."</a:t>
            </a:r>
            <a:endParaRPr lang="en-US" sz="1700" dirty="0"/>
          </a:p>
        </p:txBody>
      </p:sp>
      <p:sp>
        <p:nvSpPr>
          <p:cNvPr id="10" name="Text 4"/>
          <p:cNvSpPr/>
          <p:nvPr/>
        </p:nvSpPr>
        <p:spPr>
          <a:xfrm>
            <a:off x="5060398" y="4541639"/>
            <a:ext cx="65" cy="16158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endParaRPr lang="en-US" sz="1050" dirty="0"/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559EFE6E-CF14-E542-B40B-38F8DB3D8DC4}"/>
              </a:ext>
            </a:extLst>
          </p:cNvPr>
          <p:cNvSpPr/>
          <p:nvPr/>
        </p:nvSpPr>
        <p:spPr>
          <a:xfrm>
            <a:off x="3257938" y="3977591"/>
            <a:ext cx="2526467" cy="492661"/>
          </a:xfrm>
          <a:custGeom>
            <a:avLst/>
            <a:gdLst/>
            <a:ahLst/>
            <a:cxnLst/>
            <a:rect l="l" t="t" r="r" b="b"/>
            <a:pathLst>
              <a:path w="5052933" h="985322">
                <a:moveTo>
                  <a:pt x="0" y="0"/>
                </a:moveTo>
                <a:lnTo>
                  <a:pt x="5052933" y="0"/>
                </a:lnTo>
                <a:lnTo>
                  <a:pt x="5052933" y="985322"/>
                </a:lnTo>
                <a:lnTo>
                  <a:pt x="0" y="9853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4500" y="521061"/>
            <a:ext cx="6286500" cy="3148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1600"/>
              </a:lnSpc>
              <a:buNone/>
            </a:pPr>
            <a:r>
              <a:rPr lang="en-US" sz="2450" b="1" kern="0" spc="-1" dirty="0">
                <a:solidFill>
                  <a:srgbClr val="243B63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Monitoramento de Projetos: Execução x Ações</a:t>
            </a:r>
            <a:endParaRPr lang="en-US" sz="2450" dirty="0"/>
          </a:p>
        </p:txBody>
      </p:sp>
      <p:sp>
        <p:nvSpPr>
          <p:cNvPr id="5" name="Shape 2"/>
          <p:cNvSpPr/>
          <p:nvPr/>
        </p:nvSpPr>
        <p:spPr>
          <a:xfrm>
            <a:off x="514350" y="1542436"/>
            <a:ext cx="2857500" cy="1863430"/>
          </a:xfrm>
          <a:prstGeom prst="rect">
            <a:avLst/>
          </a:prstGeom>
          <a:solidFill>
            <a:srgbClr val="243B6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514350" y="1542436"/>
            <a:ext cx="2857500" cy="57150"/>
          </a:xfrm>
          <a:prstGeom prst="rect">
            <a:avLst/>
          </a:prstGeom>
          <a:solidFill>
            <a:srgbClr val="F2B54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800100" y="1828186"/>
            <a:ext cx="228600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2B544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5º MOMENTO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00100" y="2072860"/>
            <a:ext cx="2286000" cy="990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Monitoramento Execução x Ações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3800475" y="1713886"/>
            <a:ext cx="2307431" cy="207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43B63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Avanços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3800475" y="2006780"/>
            <a:ext cx="2307431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Principais marcos atingidos e entregas concluídas no último período.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6322219" y="1713886"/>
            <a:ext cx="2307431" cy="207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43B63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Pontos de Atenção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22219" y="2006780"/>
            <a:ext cx="2307431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Riscos identificados que podem impactar o cronograma futuro.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3800475" y="2971186"/>
            <a:ext cx="2307431" cy="207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43B63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Gargalos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800475" y="3264080"/>
            <a:ext cx="2307431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Restrições operacionais que exigem intervenção ou suporte da UNIGE.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6322219" y="2971186"/>
            <a:ext cx="2307431" cy="207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43B63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Encaminhamentos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6322219" y="3264080"/>
            <a:ext cx="2307431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Definição de ações corretivas e próximos passos para o ciclo.</a:t>
            </a:r>
            <a:endParaRPr lang="en-US" sz="950" dirty="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0A8A4CD3-F39C-AB80-B0F1-77C758A12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1061</Words>
  <Application>Microsoft Office PowerPoint</Application>
  <PresentationFormat>Apresentação na tela (16:9)</PresentationFormat>
  <Paragraphs>161</Paragraphs>
  <Slides>16</Slides>
  <Notes>16</Notes>
  <HiddenSlides>6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4" baseType="lpstr">
      <vt:lpstr>Arial</vt:lpstr>
      <vt:lpstr>Calibri</vt:lpstr>
      <vt:lpstr>Georgia</vt:lpstr>
      <vt:lpstr>Inter</vt:lpstr>
      <vt:lpstr>Inter ExtraBold</vt:lpstr>
      <vt:lpstr>Raleway</vt:lpstr>
      <vt:lpstr>Segoe UI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Francine K Pimentel</dc:creator>
  <cp:lastModifiedBy>Francine Kampff Pimentel</cp:lastModifiedBy>
  <cp:revision>13</cp:revision>
  <dcterms:created xsi:type="dcterms:W3CDTF">2026-07-23T15:15:24Z</dcterms:created>
  <dcterms:modified xsi:type="dcterms:W3CDTF">2026-07-29T13:49:31Z</dcterms:modified>
</cp:coreProperties>
</file>