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0" r:id="rId2"/>
    <p:sldId id="256" r:id="rId3"/>
    <p:sldId id="258" r:id="rId4"/>
    <p:sldId id="271" r:id="rId5"/>
    <p:sldId id="278" r:id="rId6"/>
    <p:sldId id="276" r:id="rId7"/>
    <p:sldId id="260" r:id="rId8"/>
    <p:sldId id="261" r:id="rId9"/>
    <p:sldId id="264" r:id="rId10"/>
    <p:sldId id="277" r:id="rId11"/>
    <p:sldId id="275" r:id="rId12"/>
    <p:sldId id="266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A0D7"/>
    <a:srgbClr val="2C4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4" autoAdjust="0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5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5821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3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hyperlink" Target="https://portalbi.es.gov.br/" TargetMode="External"/><Relationship Id="rId10" Type="http://schemas.openxmlformats.org/officeDocument/2006/relationships/hyperlink" Target="https://portalbi.es.gov.br/Home/Embedded/ed3ca548-0357-403d-878e-84315a284452" TargetMode="External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portalbi.es.gov.br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32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967C9F0B-92F6-1E98-92F8-19335BEF72E8}"/>
              </a:ext>
            </a:extLst>
          </p:cNvPr>
          <p:cNvSpPr/>
          <p:nvPr/>
        </p:nvSpPr>
        <p:spPr>
          <a:xfrm>
            <a:off x="635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E21AD522-A875-3A73-008E-D0085694E594}"/>
              </a:ext>
            </a:extLst>
          </p:cNvPr>
          <p:cNvSpPr/>
          <p:nvPr/>
        </p:nvSpPr>
        <p:spPr>
          <a:xfrm>
            <a:off x="2915989" y="1339453"/>
            <a:ext cx="3312021" cy="525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3300" b="1" kern="0" spc="2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RTO</a:t>
            </a:r>
            <a:endParaRPr lang="en-US" sz="3300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89F2B955-A20B-EB38-4D05-01129594C822}"/>
              </a:ext>
            </a:extLst>
          </p:cNvPr>
          <p:cNvSpPr txBox="1"/>
          <p:nvPr/>
        </p:nvSpPr>
        <p:spPr>
          <a:xfrm>
            <a:off x="2085018" y="1938080"/>
            <a:ext cx="5284126" cy="2012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87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7</a:t>
            </a:r>
            <a:r>
              <a:rPr kumimoji="0" lang="en-US" sz="2887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ª Reunião Tática Operacional</a:t>
            </a:r>
          </a:p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8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8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defTabSz="457200" rtl="0" eaLnBrk="1" fontAlgn="auto" latinLnBrk="0" hangingPunct="1">
              <a:lnSpc>
                <a:spcPts val="40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19/08/2026</a:t>
            </a:r>
            <a:r>
              <a:rPr kumimoji="0" lang="en-US" sz="288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71017589-62C7-3E68-B5EB-3E6BFD6CB3E4}"/>
              </a:ext>
            </a:extLst>
          </p:cNvPr>
          <p:cNvSpPr/>
          <p:nvPr/>
        </p:nvSpPr>
        <p:spPr>
          <a:xfrm>
            <a:off x="2915989" y="2574699"/>
            <a:ext cx="3622184" cy="0"/>
          </a:xfrm>
          <a:prstGeom prst="line">
            <a:avLst/>
          </a:prstGeom>
          <a:ln w="38100" cap="flat">
            <a:solidFill>
              <a:srgbClr val="F9AD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77B077C7-A737-F8FB-721E-757A71110638}"/>
              </a:ext>
            </a:extLst>
          </p:cNvPr>
          <p:cNvSpPr/>
          <p:nvPr/>
        </p:nvSpPr>
        <p:spPr>
          <a:xfrm>
            <a:off x="3252743" y="2843470"/>
            <a:ext cx="2526467" cy="492661"/>
          </a:xfrm>
          <a:custGeom>
            <a:avLst/>
            <a:gdLst/>
            <a:ahLst/>
            <a:cxnLst/>
            <a:rect l="l" t="t" r="r" b="b"/>
            <a:pathLst>
              <a:path w="5052933" h="985322">
                <a:moveTo>
                  <a:pt x="0" y="0"/>
                </a:moveTo>
                <a:lnTo>
                  <a:pt x="5052933" y="0"/>
                </a:lnTo>
                <a:lnTo>
                  <a:pt x="5052933" y="985322"/>
                </a:lnTo>
                <a:lnTo>
                  <a:pt x="0" y="985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93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71475"/>
            <a:ext cx="6143625" cy="792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800" b="1" dirty="0">
                <a:solidFill>
                  <a:srgbClr val="1F3155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Calendário Anual de Monitoramento 2026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25" y="371475"/>
            <a:ext cx="1857375" cy="6858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571500" y="1543050"/>
            <a:ext cx="8001000" cy="692944"/>
          </a:xfrm>
          <a:prstGeom prst="rect">
            <a:avLst/>
          </a:prstGeom>
          <a:solidFill>
            <a:srgbClr val="1F3155"/>
          </a:solidFill>
          <a:ln/>
        </p:spPr>
      </p:sp>
      <p:sp>
        <p:nvSpPr>
          <p:cNvPr id="6" name="Shape 2"/>
          <p:cNvSpPr/>
          <p:nvPr/>
        </p:nvSpPr>
        <p:spPr>
          <a:xfrm>
            <a:off x="590550" y="1700213"/>
            <a:ext cx="942975" cy="378619"/>
          </a:xfrm>
          <a:prstGeom prst="rect">
            <a:avLst/>
          </a:prstGeom>
          <a:solidFill>
            <a:srgbClr val="F2A53B"/>
          </a:solidFill>
          <a:ln/>
        </p:spPr>
      </p:sp>
      <p:sp>
        <p:nvSpPr>
          <p:cNvPr id="7" name="Text 3"/>
          <p:cNvSpPr/>
          <p:nvPr/>
        </p:nvSpPr>
        <p:spPr>
          <a:xfrm>
            <a:off x="584342" y="1831479"/>
            <a:ext cx="955391" cy="13843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REUNIÃO ATUAL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685925" y="1700213"/>
            <a:ext cx="6700838" cy="387157"/>
          </a:xfrm>
          <a:prstGeom prst="rect">
            <a:avLst/>
          </a:prstGeom>
          <a:noFill/>
          <a:ln/>
        </p:spPr>
        <p:txBody>
          <a:bodyPr wrap="square" lIns="0" tIns="17018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Inter Light" pitchFamily="34" charset="-122"/>
                <a:cs typeface="Arial" panose="020B0604020202020204" pitchFamily="34" charset="0"/>
              </a:rPr>
              <a:t>Estamos na </a:t>
            </a: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7ª Reunião </a:t>
            </a:r>
            <a:r>
              <a:rPr lang="en-US" sz="1000" b="1" dirty="0" err="1">
                <a:solidFill>
                  <a:srgbClr val="FFFFFF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Tática</a:t>
            </a: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FFFFFF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Operacional</a:t>
            </a:r>
            <a:r>
              <a:rPr lang="en-US" sz="1000" b="1">
                <a:solidFill>
                  <a:srgbClr val="FFFFFF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 (RTO)</a:t>
            </a:r>
            <a:r>
              <a:rPr lang="en-US" sz="1050">
                <a:solidFill>
                  <a:srgbClr val="FFFFFF"/>
                </a:solidFill>
                <a:latin typeface="Arial" panose="020B0604020202020204" pitchFamily="34" charset="0"/>
                <a:ea typeface="Inter Light" pitchFamily="34" charset="-122"/>
                <a:cs typeface="Arial" panose="020B0604020202020204" pitchFamily="34" charset="0"/>
              </a:rPr>
              <a:t>, 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Inter Light" pitchFamily="34" charset="-122"/>
                <a:cs typeface="Arial" panose="020B0604020202020204" pitchFamily="34" charset="0"/>
              </a:rPr>
              <a:t>em </a:t>
            </a: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19/08</a:t>
            </a: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Inter Light" pitchFamily="34" charset="-122"/>
                <a:cs typeface="Arial" panose="020B0604020202020204" pitchFamily="34" charset="0"/>
              </a:rPr>
              <a:t>, dentro da sequência anual de reuniões de monitoramento de 2026.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802277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28/01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428625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838121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11/03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464469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2873965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22/04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2500313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3ª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909808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27/05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3536156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4945652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02/06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572000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1ª Estratégica
(presencial)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5981496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24/06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5607844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5ª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7017340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29/07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6643688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dirty="0">
                <a:solidFill>
                  <a:srgbClr val="4A5A78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6ª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8053183" y="2357438"/>
            <a:ext cx="288541" cy="1924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900" b="1" dirty="0">
                <a:solidFill>
                  <a:srgbClr val="F2A53B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19/08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7679531" y="3028950"/>
            <a:ext cx="1035844" cy="288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00" b="1" dirty="0">
                <a:solidFill>
                  <a:srgbClr val="1F3155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7ª Tática
Operacional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">
            <a:extLst>
              <a:ext uri="{FF2B5EF4-FFF2-40B4-BE49-F238E27FC236}">
                <a16:creationId xmlns:a16="http://schemas.microsoft.com/office/drawing/2014/main" id="{39D6A76C-C36B-8E29-7DDF-AC07938A5EC3}"/>
              </a:ext>
            </a:extLst>
          </p:cNvPr>
          <p:cNvSpPr/>
          <p:nvPr/>
        </p:nvSpPr>
        <p:spPr>
          <a:xfrm>
            <a:off x="0" y="24158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457200"/>
            <a:endParaRPr lang="pt-BR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0"/>
          <p:cNvSpPr/>
          <p:nvPr/>
        </p:nvSpPr>
        <p:spPr>
          <a:xfrm>
            <a:off x="285750" y="291067"/>
            <a:ext cx="2489200" cy="55721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285750" y="821531"/>
            <a:ext cx="8572500" cy="21431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14325" y="356005"/>
            <a:ext cx="3040128" cy="3770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450" b="1" kern="0" spc="1" dirty="0">
                <a:solidFill>
                  <a:srgbClr val="1B2A4A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Roteiro do Encontro</a:t>
            </a:r>
            <a:endParaRPr lang="en-US" sz="2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771525" y="1457783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1572083"/>
            <a:ext cx="200025" cy="200025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42950" y="3557654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671954"/>
            <a:ext cx="200025" cy="20002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14450" y="2719404"/>
            <a:ext cx="7651750" cy="1627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627D98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Apresentação do painel Power BI como ferramenta estratégica para os gestores de projetos.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742950" y="2466249"/>
            <a:ext cx="428625" cy="428625"/>
          </a:xfrm>
          <a:prstGeom prst="ellipse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247" y="2580549"/>
            <a:ext cx="250031" cy="20002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314450" y="2503575"/>
            <a:ext cx="4978400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1B2A4A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2º Momento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: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Orientações para a Reunião Estratégica (RE)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19AD248C-0050-A710-4046-15BDF7014A44}"/>
              </a:ext>
            </a:extLst>
          </p:cNvPr>
          <p:cNvSpPr/>
          <p:nvPr/>
        </p:nvSpPr>
        <p:spPr>
          <a:xfrm>
            <a:off x="1314450" y="1456868"/>
            <a:ext cx="3500438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B2A4A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1º Momento: Desafio da última reunião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47B55CD-A02C-87E2-4603-55AEEFCF2921}"/>
              </a:ext>
            </a:extLst>
          </p:cNvPr>
          <p:cNvSpPr txBox="1"/>
          <p:nvPr/>
        </p:nvSpPr>
        <p:spPr>
          <a:xfrm>
            <a:off x="1244401" y="1668702"/>
            <a:ext cx="2732088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50" dirty="0">
                <a:solidFill>
                  <a:srgbClr val="627D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Compartilhamento dos gestores.</a:t>
            </a:r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60F7A610-E164-E6A5-3853-13F56AF76A49}"/>
              </a:ext>
            </a:extLst>
          </p:cNvPr>
          <p:cNvSpPr/>
          <p:nvPr/>
        </p:nvSpPr>
        <p:spPr>
          <a:xfrm>
            <a:off x="1282501" y="3567842"/>
            <a:ext cx="3057525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1200" b="1" dirty="0">
                <a:solidFill>
                  <a:srgbClr val="1B2A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 Momento: Monitoramento</a:t>
            </a:r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02599B9E-81C3-3280-010D-CD57513D5094}"/>
              </a:ext>
            </a:extLst>
          </p:cNvPr>
          <p:cNvSpPr/>
          <p:nvPr/>
        </p:nvSpPr>
        <p:spPr>
          <a:xfrm>
            <a:off x="1171575" y="3752715"/>
            <a:ext cx="3280967" cy="238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50" dirty="0">
                <a:solidFill>
                  <a:srgbClr val="627D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Rodada de acompanhamento: Execução x Ações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88442" y="605234"/>
            <a:ext cx="7013488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1º Momento: Desafio da última reunião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957457" y="1096566"/>
            <a:ext cx="3229087" cy="196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kern="0" spc="1" dirty="0">
                <a:solidFill>
                  <a:srgbClr val="4FC3D4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Três compromissos da última RTO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428625" y="1793081"/>
            <a:ext cx="2619356" cy="21466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28625" y="1793081"/>
            <a:ext cx="2619356" cy="57150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71500" y="1543050"/>
            <a:ext cx="428625" cy="428625"/>
          </a:xfrm>
          <a:prstGeom prst="ellipse">
            <a:avLst/>
          </a:prstGeom>
          <a:solidFill>
            <a:srgbClr val="1B2A4A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28906" y="1634252"/>
            <a:ext cx="113813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464" y="2164556"/>
            <a:ext cx="403622" cy="3571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2938" y="2739628"/>
            <a:ext cx="2190731" cy="5370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B2A4A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Acessar o Painel Power BI e utilizá-lo no acompanhamento do seu projeto.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3262294" y="1793081"/>
            <a:ext cx="2619356" cy="214669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262294" y="1793081"/>
            <a:ext cx="2619356" cy="57150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3405169" y="1543050"/>
            <a:ext cx="428625" cy="428625"/>
          </a:xfrm>
          <a:prstGeom prst="ellipse">
            <a:avLst/>
          </a:prstGeom>
          <a:solidFill>
            <a:srgbClr val="1B2A4A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3562575" y="1634252"/>
            <a:ext cx="113813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2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702" y="2164556"/>
            <a:ext cx="446484" cy="35718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476606" y="2739628"/>
            <a:ext cx="2190731" cy="721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B2A4A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Inscrever-se e divulgar em sua equipe o curso de Gestão de Projetos com certificação internacional.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6095963" y="1793081"/>
            <a:ext cx="2619356" cy="208954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095963" y="1793081"/>
            <a:ext cx="2619356" cy="57150"/>
          </a:xfrm>
          <a:prstGeom prst="rect">
            <a:avLst/>
          </a:prstGeom>
          <a:solidFill>
            <a:srgbClr val="F5A62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238838" y="1543050"/>
            <a:ext cx="428625" cy="428625"/>
          </a:xfrm>
          <a:prstGeom prst="ellipse">
            <a:avLst/>
          </a:prstGeom>
          <a:solidFill>
            <a:srgbClr val="1B2A4A"/>
          </a:solidFill>
          <a:ln w="27432">
            <a:solidFill>
              <a:srgbClr val="F5A623"/>
            </a:solidFill>
            <a:prstDash val="solid"/>
          </a:ln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396244" y="1634252"/>
            <a:ext cx="113813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3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2371" y="2164556"/>
            <a:ext cx="446484" cy="35718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10275" y="2739628"/>
            <a:ext cx="2190731" cy="540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B2A4A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Na próxima reunião, trazer uma boa prática ou um desafio enfrentado no projeto.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1505545"/>
            <a:ext cx="2662163" cy="191809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807" y="1505545"/>
            <a:ext cx="2662274" cy="191809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1675" y="1505545"/>
            <a:ext cx="2662163" cy="191809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506" y="3752255"/>
            <a:ext cx="171450" cy="22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5832" y="3769444"/>
            <a:ext cx="6423818" cy="1758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29"/>
              </a:lnSpc>
            </a:pPr>
            <a:r>
              <a:rPr sz="956" dirty="0">
                <a:solidFill>
                  <a:srgbClr val="F8FAFC"/>
                </a:solidFill>
                <a:latin typeface="Open Sans SemiBold"/>
              </a:rPr>
              <a:t>Sua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vez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! A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palavra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está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com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os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Gestores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.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Compartilhe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sua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boa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prática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ou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traga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o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seu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</a:t>
            </a:r>
            <a:r>
              <a:rPr sz="956" dirty="0" err="1">
                <a:solidFill>
                  <a:srgbClr val="F8FAFC"/>
                </a:solidFill>
                <a:latin typeface="Open Sans SemiBold"/>
              </a:rPr>
              <a:t>desafio</a:t>
            </a:r>
            <a:r>
              <a:rPr sz="956" dirty="0">
                <a:solidFill>
                  <a:srgbClr val="F8FAFC"/>
                </a:solidFill>
                <a:latin typeface="Open Sans SemiBold"/>
              </a:rPr>
              <a:t> para debate.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88" y="1727001"/>
            <a:ext cx="564356" cy="1857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5788" y="2477095"/>
            <a:ext cx="2405222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>
                <a:solidFill>
                  <a:srgbClr val="FFFFFF"/>
                </a:solidFill>
                <a:latin typeface="Montserrat"/>
              </a:rPr>
              <a:t>O Desafio Encontrado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787" y="2719983"/>
            <a:ext cx="2290688" cy="486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265"/>
              </a:lnSpc>
            </a:pPr>
            <a:r>
              <a:rPr sz="844">
                <a:solidFill>
                  <a:srgbClr val="94A3B8"/>
                </a:solidFill>
                <a:latin typeface="Open Sans"/>
              </a:rPr>
              <a:t>Qual era o obstáculo, gargalo ou necessidade identificada na rotina do projeto ou da equipe?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6544" y="1727001"/>
            <a:ext cx="585788" cy="1857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26544" y="2477095"/>
            <a:ext cx="2405339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>
                <a:solidFill>
                  <a:srgbClr val="FFFFFF"/>
                </a:solidFill>
                <a:latin typeface="Montserrat"/>
              </a:rPr>
              <a:t>A Ação / Solução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6544" y="2719983"/>
            <a:ext cx="2290799" cy="486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265"/>
              </a:lnSpc>
            </a:pPr>
            <a:r>
              <a:rPr sz="844" dirty="0">
                <a:solidFill>
                  <a:srgbClr val="94A3B8"/>
                </a:solidFill>
                <a:latin typeface="Open Sans"/>
              </a:rPr>
              <a:t>Qual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iniciativa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,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simplificação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 de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processo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ou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 ferramenta (ex: Power BI,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novas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rotinas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)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foi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 </a:t>
            </a:r>
            <a:r>
              <a:rPr sz="844" dirty="0" err="1">
                <a:solidFill>
                  <a:srgbClr val="94A3B8"/>
                </a:solidFill>
                <a:latin typeface="Open Sans"/>
              </a:rPr>
              <a:t>adotada</a:t>
            </a:r>
            <a:r>
              <a:rPr sz="844" dirty="0">
                <a:solidFill>
                  <a:srgbClr val="94A3B8"/>
                </a:solidFill>
                <a:latin typeface="Open Sans"/>
              </a:rPr>
              <a:t>?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7412" y="1727001"/>
            <a:ext cx="585788" cy="1857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67413" y="2477095"/>
            <a:ext cx="2405222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>
                <a:solidFill>
                  <a:srgbClr val="FFFFFF"/>
                </a:solidFill>
                <a:latin typeface="Montserrat"/>
              </a:rPr>
              <a:t>O Resultado Gerado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7412" y="2719983"/>
            <a:ext cx="2290688" cy="486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265"/>
              </a:lnSpc>
            </a:pPr>
            <a:r>
              <a:rPr sz="844">
                <a:solidFill>
                  <a:srgbClr val="94A3B8"/>
                </a:solidFill>
                <a:latin typeface="Open Sans"/>
              </a:rPr>
              <a:t>Qual foi o impacto positivo percebido no prazo, na qualidade ou na engajamento do time?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788" y="2069901"/>
            <a:ext cx="257175" cy="2571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6544" y="2069901"/>
            <a:ext cx="321469" cy="2571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67413" y="2069901"/>
            <a:ext cx="292894" cy="2571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965282" y="296562"/>
            <a:ext cx="778669" cy="1212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788" b="1">
                <a:solidFill>
                  <a:srgbClr val="64748B"/>
                </a:solidFill>
                <a:latin typeface="Montserrat"/>
              </a:rPr>
              <a:t>PiGE </a:t>
            </a:r>
            <a:r>
              <a:rPr sz="788" b="1">
                <a:solidFill>
                  <a:srgbClr val="F59E0B"/>
                </a:solidFill>
                <a:latin typeface="Montserrat"/>
              </a:rPr>
              <a:t>PGE/ES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0050" y="329963"/>
            <a:ext cx="8743950" cy="311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25" b="1">
                <a:solidFill>
                  <a:srgbClr val="FFFFFF"/>
                </a:solidFill>
                <a:latin typeface="Montserrat"/>
              </a:rPr>
              <a:t>Como Compartilhar em 3 Minutos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46200" y="2019912"/>
            <a:ext cx="7594600" cy="1535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4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2º Momento: </a:t>
            </a:r>
          </a:p>
          <a:p>
            <a:pPr>
              <a:lnSpc>
                <a:spcPts val="3914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Orientações para a Reunião Estratégica (RE)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914"/>
              </a:lnSpc>
            </a:pPr>
            <a:endParaRPr lang="en-US" sz="5218" dirty="0">
              <a:solidFill>
                <a:srgbClr val="FFFFF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564535"/>
          </a:xfrm>
          <a:prstGeom prst="rect">
            <a:avLst/>
          </a:prstGeom>
          <a:solidFill>
            <a:srgbClr val="63A0D7"/>
          </a:solidFill>
        </p:spPr>
      </p:pic>
      <p:sp>
        <p:nvSpPr>
          <p:cNvPr id="4" name="Text 1"/>
          <p:cNvSpPr/>
          <p:nvPr/>
        </p:nvSpPr>
        <p:spPr>
          <a:xfrm>
            <a:off x="1123158" y="444043"/>
            <a:ext cx="6357142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Montserrat ExtraBold" pitchFamily="34" charset="-122"/>
                <a:cs typeface="Arial" panose="020B0604020202020204" pitchFamily="34" charset="0"/>
              </a:rPr>
              <a:t>Um único ambiente para governar o portfolio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Montserrat ExtraBold" pitchFamily="34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ea typeface="Montserrat ExtraBold" pitchFamily="34" charset="-122"/>
                <a:cs typeface="Arial" panose="020B0604020202020204" pitchFamily="34" charset="0"/>
              </a:rPr>
              <a:t>estratégico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761559" y="439506"/>
            <a:ext cx="152664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70706" y="1262944"/>
            <a:ext cx="3836194" cy="711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O novo </a:t>
            </a:r>
            <a:r>
              <a:rPr lang="en-US" sz="8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Portal de Gestão de Projetos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do Planejamento Estratégico da PGE/ES, desenvolvido na plataforma </a:t>
            </a:r>
            <a:r>
              <a:rPr lang="en-US" sz="800" b="1" dirty="0">
                <a:solidFill>
                  <a:srgbClr val="F5A623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Power BI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, reúne em um único ambiente as informações gerenciais essenciais do portfólio de projetos estratégicos da Instituição.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1500" y="2025319"/>
            <a:ext cx="3836194" cy="528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32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 solução foi estruturada para apoiar a </a:t>
            </a:r>
            <a:r>
              <a:rPr lang="en-US" sz="8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governança estratégica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, promover </a:t>
            </a:r>
            <a:r>
              <a:rPr lang="en-US" sz="8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transparência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e fortalecer a </a:t>
            </a:r>
            <a:r>
              <a:rPr lang="en-US" sz="8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gestão orientada por resultados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, além de disseminar a nova cultura metodológica do PiGE em toda a Instituição.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71500" y="2979390"/>
            <a:ext cx="2157413" cy="317897"/>
          </a:xfrm>
          <a:prstGeom prst="rect">
            <a:avLst/>
          </a:prstGeom>
          <a:solidFill>
            <a:srgbClr val="F5A623">
              <a:alpha val="8000"/>
            </a:srgbClr>
          </a:solidFill>
          <a:ln w="9144">
            <a:solidFill>
              <a:srgbClr val="F5A623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77617"/>
            <a:ext cx="107156" cy="1071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4394" y="3069220"/>
            <a:ext cx="1735931" cy="123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https://portalbi.es.gov.br/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784164" y="1177940"/>
            <a:ext cx="3771900" cy="2300288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4784164" y="3540345"/>
            <a:ext cx="3771900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8FA3B3"/>
                </a:solid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</a:rPr>
              <a:t>ILUSTRAÇÃO DE PAINEL DE MONITORAMENTO DE PROJETOS EM POWER BI — VISÃO DO PORTFÓLIO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571500" y="3849687"/>
            <a:ext cx="1925241" cy="82108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949700"/>
            <a:ext cx="125016" cy="14287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85800" y="4160441"/>
            <a:ext cx="1359346" cy="1342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Cronogramas e entregas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685800" y="4330774"/>
            <a:ext cx="1696641" cy="264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8FA3B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Acompanhamento das entregas e marcos de cada iniciativa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2596753" y="3849687"/>
            <a:ext cx="1925241" cy="82108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053" y="3949700"/>
            <a:ext cx="160734" cy="14287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2711053" y="4160441"/>
            <a:ext cx="1077218" cy="1342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Status de </a:t>
            </a:r>
            <a:r>
              <a:rPr lang="en-US" sz="900" b="1" dirty="0" err="1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execução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4"/>
          <p:cNvSpPr/>
          <p:nvPr/>
        </p:nvSpPr>
        <p:spPr>
          <a:xfrm>
            <a:off x="2711053" y="4330774"/>
            <a:ext cx="1696641" cy="264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8FA3B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Situação de projetos e objetivos em tempo real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5"/>
          <p:cNvSpPr/>
          <p:nvPr/>
        </p:nvSpPr>
        <p:spPr>
          <a:xfrm>
            <a:off x="4622006" y="3849687"/>
            <a:ext cx="1925241" cy="82108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6306" y="3949700"/>
            <a:ext cx="142875" cy="142875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4736306" y="4160441"/>
            <a:ext cx="1526059" cy="1342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Riscos e pontos de atenção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7"/>
          <p:cNvSpPr/>
          <p:nvPr/>
        </p:nvSpPr>
        <p:spPr>
          <a:xfrm>
            <a:off x="4736306" y="4330774"/>
            <a:ext cx="1696641" cy="264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8FA3B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Riscos mapeados e itens que demandam decisão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8"/>
          <p:cNvSpPr/>
          <p:nvPr/>
        </p:nvSpPr>
        <p:spPr>
          <a:xfrm>
            <a:off x="6647259" y="3849687"/>
            <a:ext cx="1925241" cy="82108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1559" y="3949700"/>
            <a:ext cx="160734" cy="142875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6761559" y="4160441"/>
            <a:ext cx="1250342" cy="1342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Acordos de resultados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0"/>
          <p:cNvSpPr/>
          <p:nvPr/>
        </p:nvSpPr>
        <p:spPr>
          <a:xfrm>
            <a:off x="6761559" y="4330774"/>
            <a:ext cx="1696641" cy="264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8FA3B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Compromissos firmados com as lideranças e seu cumprimento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24"/>
          <p:cNvSpPr/>
          <p:nvPr/>
        </p:nvSpPr>
        <p:spPr>
          <a:xfrm>
            <a:off x="571500" y="5185916"/>
            <a:ext cx="800100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25"/>
          <p:cNvSpPr/>
          <p:nvPr/>
        </p:nvSpPr>
        <p:spPr>
          <a:xfrm>
            <a:off x="571500" y="5264497"/>
            <a:ext cx="583493" cy="923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dirty="0">
                <a:solidFill>
                  <a:srgbClr val="6E8394"/>
                </a:solid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</a:rPr>
              <a:t>PiGE — PGE/ES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6"/>
          <p:cNvSpPr/>
          <p:nvPr/>
        </p:nvSpPr>
        <p:spPr>
          <a:xfrm>
            <a:off x="6991350" y="5257576"/>
            <a:ext cx="257175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dirty="0">
                <a:solidFill>
                  <a:srgbClr val="6E8394"/>
                </a:solidFill>
                <a:latin typeface="Space Mono" pitchFamily="34" charset="0"/>
                <a:ea typeface="Space Mono" pitchFamily="34" charset="-122"/>
                <a:cs typeface="Space Mono" pitchFamily="34" charset="-120"/>
              </a:rPr>
              <a:t>Unidade de Inovação e Gestão Estratégica · UNIGE</a:t>
            </a:r>
            <a:endParaRPr lang="en-US" sz="600" dirty="0"/>
          </a:p>
        </p:txBody>
      </p:sp>
      <p:pic>
        <p:nvPicPr>
          <p:cNvPr id="38" name="Imagem 37">
            <a:hlinkClick r:id="rId10"/>
            <a:extLst>
              <a:ext uri="{FF2B5EF4-FFF2-40B4-BE49-F238E27FC236}">
                <a16:creationId xmlns:a16="http://schemas.microsoft.com/office/drawing/2014/main" id="{C1DDC069-4914-663C-6413-4E38609E09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2745" y="1310768"/>
            <a:ext cx="3633323" cy="2046685"/>
          </a:xfrm>
          <a:prstGeom prst="rect">
            <a:avLst/>
          </a:prstGeom>
        </p:spPr>
      </p:pic>
      <p:sp>
        <p:nvSpPr>
          <p:cNvPr id="39" name="Freeform 3">
            <a:extLst>
              <a:ext uri="{FF2B5EF4-FFF2-40B4-BE49-F238E27FC236}">
                <a16:creationId xmlns:a16="http://schemas.microsoft.com/office/drawing/2014/main" id="{007944F6-2863-4507-2DB9-6684E3AEE4A8}"/>
              </a:ext>
            </a:extLst>
          </p:cNvPr>
          <p:cNvSpPr/>
          <p:nvPr/>
        </p:nvSpPr>
        <p:spPr>
          <a:xfrm>
            <a:off x="570706" y="315855"/>
            <a:ext cx="421483" cy="532589"/>
          </a:xfrm>
          <a:custGeom>
            <a:avLst/>
            <a:gdLst/>
            <a:ahLst/>
            <a:cxnLst/>
            <a:rect l="l" t="t" r="r" b="b"/>
            <a:pathLst>
              <a:path w="742355" h="1150143">
                <a:moveTo>
                  <a:pt x="0" y="0"/>
                </a:moveTo>
                <a:lnTo>
                  <a:pt x="742356" y="0"/>
                </a:lnTo>
                <a:lnTo>
                  <a:pt x="742356" y="1150142"/>
                </a:lnTo>
                <a:lnTo>
                  <a:pt x="0" y="11501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883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34789" y="568497"/>
            <a:ext cx="7831137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Montserrat ExtraBold" pitchFamily="34" charset="-122"/>
                <a:cs typeface="Arial" panose="020B0604020202020204" pitchFamily="34" charset="0"/>
              </a:rPr>
              <a:t>Acesso simples e seguro: Portal BI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60783" y="1177563"/>
            <a:ext cx="8001000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8FA3B3"/>
                </a:solidFill>
                <a:latin typeface="Arial" panose="020B0604020202020204" pitchFamily="34" charset="0"/>
                <a:ea typeface="Montserrat SemiBold" pitchFamily="34" charset="-122"/>
                <a:cs typeface="Arial" panose="020B0604020202020204" pitchFamily="34" charset="0"/>
              </a:rPr>
              <a:t>Acesso pelo Portal BI em </a:t>
            </a:r>
            <a:r>
              <a:rPr lang="en-US" sz="900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  <a:hlinkClick r:id="rId4"/>
              </a:rPr>
              <a:t>https://portalbi.es.gov.br/</a:t>
            </a:r>
            <a:r>
              <a:rPr lang="en-US" sz="900" b="1" dirty="0">
                <a:solidFill>
                  <a:srgbClr val="8FA3B3"/>
                </a:solidFill>
                <a:latin typeface="Arial" panose="020B0604020202020204" pitchFamily="34" charset="0"/>
                <a:ea typeface="Montserrat SemiBold" pitchFamily="34" charset="-122"/>
                <a:cs typeface="Arial" panose="020B0604020202020204" pitchFamily="34" charset="0"/>
              </a:rPr>
              <a:t>, com apoio da Prodest para o cadastramento das credenciais.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5072" y="1586309"/>
            <a:ext cx="4572000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kern="0" spc="2" dirty="0">
                <a:solidFill>
                  <a:srgbClr val="8FA3B3"/>
                </a:solid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</a:rPr>
              <a:t>ORIENTAÇÕES POR SITUAÇÃO DO USUÁRIO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75072" y="1738137"/>
            <a:ext cx="1592942" cy="277768"/>
          </a:xfrm>
          <a:prstGeom prst="rect">
            <a:avLst/>
          </a:prstGeom>
          <a:noFill/>
          <a:ln/>
        </p:spPr>
        <p:txBody>
          <a:bodyPr wrap="square" lIns="119126" tIns="76581" rIns="119126" bIns="76581" rtlCol="0" anchor="ctr">
            <a:spAutoFit/>
          </a:bodyPr>
          <a:lstStyle/>
          <a:p>
            <a:pPr marL="0" indent="0" algn="l">
              <a:buNone/>
            </a:pPr>
            <a:r>
              <a:rPr lang="en-US" sz="800" b="1" kern="0" spc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SITUAÇÃO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2075259" y="1738137"/>
            <a:ext cx="3254152" cy="277768"/>
          </a:xfrm>
          <a:prstGeom prst="rect">
            <a:avLst/>
          </a:prstGeom>
          <a:noFill/>
          <a:ln/>
        </p:spPr>
        <p:txBody>
          <a:bodyPr wrap="square" lIns="119126" tIns="76581" rIns="119126" bIns="76581" rtlCol="0" anchor="ctr">
            <a:spAutoFit/>
          </a:bodyPr>
          <a:lstStyle/>
          <a:p>
            <a:pPr marL="0" indent="0" algn="l">
              <a:buNone/>
            </a:pPr>
            <a:r>
              <a:rPr lang="en-US" sz="800" b="1" kern="0" spc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PROCEDIMENTO DE ACESSO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78656" y="2107406"/>
            <a:ext cx="1175742" cy="317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Já possui credenciais DC-GOV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075259" y="1990088"/>
            <a:ext cx="3254152" cy="506101"/>
          </a:xfrm>
          <a:prstGeom prst="rect">
            <a:avLst/>
          </a:prstGeom>
          <a:noFill/>
          <a:ln/>
        </p:spPr>
        <p:txBody>
          <a:bodyPr wrap="square" lIns="119126" tIns="93599" rIns="119126" bIns="93599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Login com usuário e senha habituais, sem necessidade de novo cadastro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78656" y="2571750"/>
            <a:ext cx="1225326" cy="317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Ainda não possui credenciais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075259" y="2454431"/>
            <a:ext cx="3254152" cy="506101"/>
          </a:xfrm>
          <a:prstGeom prst="rect">
            <a:avLst/>
          </a:prstGeom>
          <a:noFill/>
          <a:ln/>
        </p:spPr>
        <p:txBody>
          <a:bodyPr wrap="square" lIns="119126" tIns="93599" rIns="119126" bIns="93599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Cadastro realizado pela Prodest; o usuário recebe e-mail com instruções e credenciais do </a:t>
            </a:r>
            <a:r>
              <a:rPr lang="en-US" sz="900" dirty="0" err="1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primeiro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acesso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678656" y="3111103"/>
            <a:ext cx="1068928" cy="150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Esqueceu a senha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178844" y="3036094"/>
            <a:ext cx="2709765" cy="150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Recuperação pelo serviço Password Self Service: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2178844" y="3182541"/>
            <a:ext cx="1491052" cy="150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u="sng" dirty="0">
                <a:solidFill>
                  <a:srgbClr val="F5A623"/>
                </a:solidFill>
                <a:uFill>
                  <a:solidFill>
                    <a:srgbClr val="F5A623"/>
                  </a:solidFill>
                </a:u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</a:rPr>
              <a:t>pwm.es.gov.br/private/login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75072" y="3789441"/>
            <a:ext cx="4572000" cy="662694"/>
          </a:xfrm>
          <a:prstGeom prst="rect">
            <a:avLst/>
          </a:prstGeom>
          <a:solidFill>
            <a:srgbClr val="4A5D6E">
              <a:alpha val="22000"/>
            </a:srgbClr>
          </a:solidFill>
          <a:ln w="9144">
            <a:solidFill>
              <a:srgbClr val="4A5D6E"/>
            </a:solidFill>
            <a:prstDash val="solid"/>
          </a:ln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660" y="3889453"/>
            <a:ext cx="178594" cy="44838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982266" y="3864053"/>
            <a:ext cx="4036219" cy="49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00" dirty="0">
                <a:solidFill>
                  <a:srgbClr val="E8EEF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 relação de lideranças com acesso aos painéis foi </a:t>
            </a:r>
            <a:r>
              <a:rPr lang="en-US" sz="900" b="1" dirty="0">
                <a:solidFill>
                  <a:srgbClr val="F5A623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consolidada pela UNIGE</a:t>
            </a:r>
            <a:r>
              <a:rPr lang="en-US" sz="900" dirty="0">
                <a:solidFill>
                  <a:srgbClr val="E8EEF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a partir das informações coletadas nas RTOs e REs. Solicitações de acesso para novos gestores devem ser encaminhadas à UNIGE.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5400675" y="3225403"/>
            <a:ext cx="3429000" cy="10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kern="0" spc="2" dirty="0">
                <a:solidFill>
                  <a:srgbClr val="8FA3B3"/>
                </a:solid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</a:rPr>
              <a:t>PASSOS PARA O PRIMEIRO ACESSO</a:t>
            </a:r>
            <a:endParaRPr lang="en-US" sz="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5400675" y="3443288"/>
            <a:ext cx="3429000" cy="342900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5500688" y="3507581"/>
            <a:ext cx="70532" cy="158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0"/>
          <p:cNvSpPr/>
          <p:nvPr/>
        </p:nvSpPr>
        <p:spPr>
          <a:xfrm>
            <a:off x="5672138" y="3507581"/>
            <a:ext cx="1274388" cy="1467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Acesse </a:t>
            </a:r>
            <a:r>
              <a:rPr lang="en-US" sz="800" b="1" u="sng" dirty="0">
                <a:solidFill>
                  <a:schemeClr val="bg1"/>
                </a:solidFill>
                <a:uFill>
                  <a:solidFill>
                    <a:srgbClr val="F5A623"/>
                  </a:solidFill>
                </a:u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portalbi.es.gov.br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1"/>
          <p:cNvSpPr/>
          <p:nvPr/>
        </p:nvSpPr>
        <p:spPr>
          <a:xfrm>
            <a:off x="5400675" y="3843338"/>
            <a:ext cx="3429000" cy="342900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5500688" y="3907631"/>
            <a:ext cx="70532" cy="158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3"/>
          <p:cNvSpPr/>
          <p:nvPr/>
        </p:nvSpPr>
        <p:spPr>
          <a:xfrm>
            <a:off x="5672138" y="3907631"/>
            <a:ext cx="2321148" cy="14677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Realize o login com as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credenciais DC-GOV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4"/>
          <p:cNvSpPr/>
          <p:nvPr/>
        </p:nvSpPr>
        <p:spPr>
          <a:xfrm>
            <a:off x="5400675" y="4243388"/>
            <a:ext cx="3429000" cy="422486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5500688" y="4307681"/>
            <a:ext cx="70532" cy="158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28"/>
          <p:cNvSpPr/>
          <p:nvPr/>
        </p:nvSpPr>
        <p:spPr>
          <a:xfrm>
            <a:off x="5500688" y="4787317"/>
            <a:ext cx="65" cy="1631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9"/>
          <p:cNvSpPr/>
          <p:nvPr/>
        </p:nvSpPr>
        <p:spPr>
          <a:xfrm>
            <a:off x="5679281" y="4337651"/>
            <a:ext cx="3057525" cy="307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Consulte o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Manual de Navegação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da UNIGE em caso de dúvidas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31"/>
          <p:cNvSpPr/>
          <p:nvPr/>
        </p:nvSpPr>
        <p:spPr>
          <a:xfrm>
            <a:off x="571500" y="4807744"/>
            <a:ext cx="800100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2"/>
          <p:cNvSpPr/>
          <p:nvPr/>
        </p:nvSpPr>
        <p:spPr>
          <a:xfrm>
            <a:off x="571500" y="4886325"/>
            <a:ext cx="583493" cy="923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dirty="0">
                <a:solidFill>
                  <a:srgbClr val="6E8394"/>
                </a:solidFill>
                <a:latin typeface="Arial" panose="020B0604020202020204" pitchFamily="34" charset="0"/>
                <a:ea typeface="Space Mono" pitchFamily="34" charset="-122"/>
                <a:cs typeface="Arial" panose="020B0604020202020204" pitchFamily="34" charset="0"/>
              </a:rPr>
              <a:t>PiGE — PGE/ES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3FAE61A4-3DFA-EBD6-5484-E3FEE0BD7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0688" y="1743075"/>
            <a:ext cx="3117850" cy="1272218"/>
          </a:xfrm>
          <a:prstGeom prst="rect">
            <a:avLst/>
          </a:prstGeom>
        </p:spPr>
      </p:pic>
      <p:sp>
        <p:nvSpPr>
          <p:cNvPr id="42" name="Freeform 3">
            <a:extLst>
              <a:ext uri="{FF2B5EF4-FFF2-40B4-BE49-F238E27FC236}">
                <a16:creationId xmlns:a16="http://schemas.microsoft.com/office/drawing/2014/main" id="{80AD623D-48F9-F7B3-1885-83F59EDB6033}"/>
              </a:ext>
            </a:extLst>
          </p:cNvPr>
          <p:cNvSpPr/>
          <p:nvPr/>
        </p:nvSpPr>
        <p:spPr>
          <a:xfrm>
            <a:off x="545973" y="478251"/>
            <a:ext cx="421483" cy="532589"/>
          </a:xfrm>
          <a:custGeom>
            <a:avLst/>
            <a:gdLst/>
            <a:ahLst/>
            <a:cxnLst/>
            <a:rect l="l" t="t" r="r" b="b"/>
            <a:pathLst>
              <a:path w="742355" h="1150143">
                <a:moveTo>
                  <a:pt x="0" y="0"/>
                </a:moveTo>
                <a:lnTo>
                  <a:pt x="742356" y="0"/>
                </a:lnTo>
                <a:lnTo>
                  <a:pt x="742356" y="1150142"/>
                </a:lnTo>
                <a:lnTo>
                  <a:pt x="0" y="11501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" y="-1587"/>
            <a:ext cx="9144000" cy="5394201"/>
          </a:xfrm>
          <a:prstGeom prst="rect">
            <a:avLst/>
          </a:prstGeom>
          <a:solidFill>
            <a:srgbClr val="2C415C"/>
          </a:solidFill>
        </p:spPr>
      </p:pic>
      <p:sp>
        <p:nvSpPr>
          <p:cNvPr id="4" name="Text 1"/>
          <p:cNvSpPr/>
          <p:nvPr/>
        </p:nvSpPr>
        <p:spPr>
          <a:xfrm>
            <a:off x="1060847" y="663738"/>
            <a:ext cx="6789465" cy="261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rial" panose="020B0604020202020204" pitchFamily="34" charset="0"/>
                <a:ea typeface="Montserrat ExtraBold" pitchFamily="34" charset="-122"/>
                <a:cs typeface="Arial" panose="020B0604020202020204" pitchFamily="34" charset="0"/>
              </a:rPr>
              <a:t>Sua apresentação na RE: análise e plano de ação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71500" y="1255514"/>
            <a:ext cx="8001000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8FA3B3"/>
                </a:solidFill>
                <a:latin typeface="Arial" panose="020B0604020202020204" pitchFamily="34" charset="0"/>
                <a:ea typeface="Montserrat SemiBold" pitchFamily="34" charset="-122"/>
                <a:cs typeface="Arial" panose="020B0604020202020204" pitchFamily="34" charset="0"/>
              </a:rPr>
              <a:t>Roteiro de preparação em cinco passos para cada gestor de projeto.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71500" y="1428750"/>
            <a:ext cx="2590781" cy="124870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00088" y="1543050"/>
            <a:ext cx="12824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972" y="1630561"/>
            <a:ext cx="142875" cy="1428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00088" y="1946672"/>
            <a:ext cx="1495602" cy="1492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Acesse antes da reunião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00088" y="2145246"/>
            <a:ext cx="2239962" cy="483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Entre no Portal BI com antecedência e treine a navegação pelo seu projeto, com o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Manual de Navegação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em mãos.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3276581" y="1428750"/>
            <a:ext cx="2590781" cy="124870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405169" y="1543050"/>
            <a:ext cx="12824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053" y="1630561"/>
            <a:ext cx="107156" cy="1428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405169" y="1946672"/>
            <a:ext cx="1441100" cy="1492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Conheça seus números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3405169" y="2145246"/>
            <a:ext cx="2252681" cy="483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Identifique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status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, percentual de </a:t>
            </a:r>
            <a:r>
              <a:rPr lang="en-US" sz="900" dirty="0" err="1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execução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, entregas atrasadas, riscos ativos e o estado do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acordo de resultados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5981663" y="1428750"/>
            <a:ext cx="2590781" cy="1248705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110250" y="1543050"/>
            <a:ext cx="12824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135" y="1630561"/>
            <a:ext cx="142875" cy="14287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110250" y="1819672"/>
            <a:ext cx="1154162" cy="1492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Prepare a narrativa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6110250" y="2011896"/>
            <a:ext cx="2259050" cy="649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Explique o contexto e as causas, e as medidas em curso. O painel mostra o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“o quê”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; a reunião responde o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“por quê”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e o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“como”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571500" y="2777468"/>
            <a:ext cx="2590781" cy="1388008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00088" y="2891768"/>
            <a:ext cx="12824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972" y="2979279"/>
            <a:ext cx="142875" cy="14287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00088" y="3295390"/>
            <a:ext cx="1824217" cy="1492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Identifique apoio em decisões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9"/>
          <p:cNvSpPr/>
          <p:nvPr/>
        </p:nvSpPr>
        <p:spPr>
          <a:xfrm>
            <a:off x="700088" y="3493963"/>
            <a:ext cx="2333606" cy="483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Apresente os pontos de atenção que demandam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apoio institucional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e proponha encaminhamentos concretos com prazos.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0"/>
          <p:cNvSpPr/>
          <p:nvPr/>
        </p:nvSpPr>
        <p:spPr>
          <a:xfrm>
            <a:off x="3276581" y="2777468"/>
            <a:ext cx="2590781" cy="1388008"/>
          </a:xfrm>
          <a:prstGeom prst="rect">
            <a:avLst/>
          </a:prstGeom>
          <a:solidFill>
            <a:srgbClr val="14232F">
              <a:alpha val="60000"/>
            </a:srgbClr>
          </a:solidFill>
          <a:ln w="9144">
            <a:solidFill>
              <a:srgbClr val="4A5D6E"/>
            </a:solidFill>
            <a:prstDash val="solid"/>
          </a:ln>
        </p:spPr>
      </p:sp>
      <p:sp>
        <p:nvSpPr>
          <p:cNvPr id="28" name="Text 21"/>
          <p:cNvSpPr/>
          <p:nvPr/>
        </p:nvSpPr>
        <p:spPr>
          <a:xfrm>
            <a:off x="3405169" y="2891768"/>
            <a:ext cx="128240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F5A623"/>
                </a:solidFill>
                <a:latin typeface="Arial" panose="020B0604020202020204" pitchFamily="34" charset="0"/>
                <a:ea typeface="Space Mono Bold" pitchFamily="34" charset="-122"/>
                <a:cs typeface="Arial" panose="020B0604020202020204" pitchFamily="34" charset="0"/>
              </a:rPr>
              <a:t>5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3053" y="2979279"/>
            <a:ext cx="142875" cy="142875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3405169" y="3295390"/>
            <a:ext cx="2289088" cy="1492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Registre necessidade de atualizações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3405169" y="3493963"/>
            <a:ext cx="2333606" cy="649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Ajustes de status, riscos e entregas atualizados devem registrados na RTO para refletirem no painel. Mantenha os dados sempre atualizados.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24"/>
          <p:cNvSpPr/>
          <p:nvPr/>
        </p:nvSpPr>
        <p:spPr>
          <a:xfrm>
            <a:off x="5981663" y="2777468"/>
            <a:ext cx="2590781" cy="1388008"/>
          </a:xfrm>
          <a:prstGeom prst="rect">
            <a:avLst/>
          </a:prstGeom>
          <a:solidFill>
            <a:srgbClr val="F5A623">
              <a:alpha val="6000"/>
            </a:srgbClr>
          </a:solidFill>
          <a:ln w="9144">
            <a:solidFill>
              <a:srgbClr val="F5A623"/>
            </a:solidFill>
            <a:prstDash val="solid"/>
          </a:ln>
        </p:spPr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10250" y="3006068"/>
            <a:ext cx="107156" cy="142875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6110250" y="3295390"/>
            <a:ext cx="1271182" cy="14920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Por que isso importa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26"/>
          <p:cNvSpPr/>
          <p:nvPr/>
        </p:nvSpPr>
        <p:spPr>
          <a:xfrm>
            <a:off x="6142000" y="3501108"/>
            <a:ext cx="2195550" cy="649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A RE conduzida pelo painel </a:t>
            </a:r>
            <a:r>
              <a:rPr lang="en-US" sz="900" b="1" dirty="0">
                <a:solidFill>
                  <a:srgbClr val="FFFFFF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padroniza a leitura dos projetos</a:t>
            </a:r>
            <a:r>
              <a:rPr lang="en-US" sz="900" dirty="0">
                <a:solidFill>
                  <a:srgbClr val="C9D6E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e valoriza quem apresenta análise consistente sobre os próprios números.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7"/>
          <p:cNvSpPr/>
          <p:nvPr/>
        </p:nvSpPr>
        <p:spPr>
          <a:xfrm>
            <a:off x="571500" y="4419079"/>
            <a:ext cx="8001000" cy="339328"/>
          </a:xfrm>
          <a:prstGeom prst="rect">
            <a:avLst/>
          </a:prstGeom>
          <a:solidFill>
            <a:srgbClr val="4A5D6E">
              <a:alpha val="22000"/>
            </a:srgbClr>
          </a:solidFill>
          <a:ln w="9144">
            <a:solidFill>
              <a:srgbClr val="4A5D6E"/>
            </a:solidFill>
            <a:prstDash val="solid"/>
          </a:ln>
        </p:spPr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088" y="4485604"/>
            <a:ext cx="214313" cy="214313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989409" y="4538129"/>
            <a:ext cx="4357688" cy="138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F5A623"/>
                </a:solidFill>
                <a:latin typeface="Arial" panose="020B0604020202020204" pitchFamily="34" charset="0"/>
                <a:ea typeface="Montserrat Bold" pitchFamily="34" charset="-122"/>
                <a:cs typeface="Arial" panose="020B0604020202020204" pitchFamily="34" charset="0"/>
              </a:rPr>
              <a:t>RECOMENDADO: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9"/>
          <p:cNvSpPr/>
          <p:nvPr/>
        </p:nvSpPr>
        <p:spPr>
          <a:xfrm>
            <a:off x="1967270" y="4535660"/>
            <a:ext cx="5068529" cy="150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E8EEF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Realize o teste de acesso e de navegação pelo painel e reporte qualquer dificuldade à UNIGE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72052A33-E7DA-B49B-DE2D-4F6452D9379D}"/>
              </a:ext>
            </a:extLst>
          </p:cNvPr>
          <p:cNvSpPr/>
          <p:nvPr/>
        </p:nvSpPr>
        <p:spPr>
          <a:xfrm>
            <a:off x="571500" y="467691"/>
            <a:ext cx="385564" cy="571723"/>
          </a:xfrm>
          <a:custGeom>
            <a:avLst/>
            <a:gdLst/>
            <a:ahLst/>
            <a:cxnLst/>
            <a:rect l="l" t="t" r="r" b="b"/>
            <a:pathLst>
              <a:path w="742355" h="1150143">
                <a:moveTo>
                  <a:pt x="0" y="0"/>
                </a:moveTo>
                <a:lnTo>
                  <a:pt x="742356" y="0"/>
                </a:lnTo>
                <a:lnTo>
                  <a:pt x="742356" y="1150142"/>
                </a:lnTo>
                <a:lnTo>
                  <a:pt x="0" y="115014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06500" y="2019912"/>
            <a:ext cx="7797800" cy="2035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4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Segoe UI" pitchFamily="34" charset="-122"/>
                <a:cs typeface="Arial" panose="020B0604020202020204" pitchFamily="34" charset="0"/>
              </a:rPr>
              <a:t>3º Momento </a:t>
            </a:r>
          </a:p>
          <a:p>
            <a:pPr>
              <a:lnSpc>
                <a:spcPts val="3914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Rodada de acompanhamento: Execução x Ações</a:t>
            </a:r>
          </a:p>
          <a:p>
            <a:pPr>
              <a:lnSpc>
                <a:spcPts val="3914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914"/>
              </a:lnSpc>
            </a:pPr>
            <a:endParaRPr lang="en-US" sz="5218" dirty="0">
              <a:solidFill>
                <a:srgbClr val="FFFFFF"/>
              </a:solidFill>
              <a:latin typeface="Arial" panose="020B0604020202020204" pitchFamily="34" charset="0"/>
              <a:ea typeface="Raleway"/>
              <a:cs typeface="Arial" panose="020B0604020202020204" pitchFamily="34" charset="0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40085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4500" y="521061"/>
            <a:ext cx="6286500" cy="618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1600"/>
              </a:lnSpc>
              <a:buNone/>
            </a:pPr>
            <a:r>
              <a:rPr lang="en-US" sz="2450" b="1" kern="0" spc="-1" dirty="0">
                <a:solidFill>
                  <a:srgbClr val="243B63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Monitoramento de Projetos: Execução x Ações</a:t>
            </a:r>
            <a:endParaRPr lang="en-US" sz="2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14350" y="1542436"/>
            <a:ext cx="2857500" cy="1863430"/>
          </a:xfrm>
          <a:prstGeom prst="rect">
            <a:avLst/>
          </a:prstGeom>
          <a:solidFill>
            <a:srgbClr val="243B63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514350" y="1542436"/>
            <a:ext cx="2857500" cy="57150"/>
          </a:xfrm>
          <a:prstGeom prst="rect">
            <a:avLst/>
          </a:prstGeom>
          <a:solidFill>
            <a:srgbClr val="F2B544"/>
          </a:solidFill>
          <a:ln/>
        </p:spPr>
        <p:txBody>
          <a:bodyPr/>
          <a:lstStyle/>
          <a:p>
            <a:endParaRPr lang="pt-B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00100" y="1828186"/>
            <a:ext cx="2286000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2B544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3º MOMENTO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00100" y="2072860"/>
            <a:ext cx="2286000" cy="853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Monitoramento Execução x Ações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3800475" y="1713886"/>
            <a:ext cx="2307431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Avanços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3800475" y="2006780"/>
            <a:ext cx="2307431" cy="334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Principais marcos atingidos e entregas concluídas no último período.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322219" y="1713886"/>
            <a:ext cx="2307431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Pontos de Atenção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22219" y="2006780"/>
            <a:ext cx="2307431" cy="334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Riscos identificados que podem impactar o cronograma futuro.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3800475" y="2971186"/>
            <a:ext cx="2307431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Gargalos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3800475" y="3264080"/>
            <a:ext cx="2307431" cy="334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Restrições operacionais que exigem intervenção ou suporte da UNIGE.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322219" y="2971186"/>
            <a:ext cx="2307431" cy="184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43B63"/>
                </a:solidFill>
                <a:latin typeface="Arial" panose="020B0604020202020204" pitchFamily="34" charset="0"/>
                <a:ea typeface="Inter ExtraBold" pitchFamily="34" charset="-122"/>
                <a:cs typeface="Arial" panose="020B0604020202020204" pitchFamily="34" charset="0"/>
              </a:rPr>
              <a:t>Encaminhamentos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322219" y="3264080"/>
            <a:ext cx="2307431" cy="3347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Definição de </a:t>
            </a:r>
            <a:r>
              <a:rPr lang="en-US" sz="950" dirty="0" err="1">
                <a:solidFill>
                  <a:srgbClr val="444444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ações</a:t>
            </a:r>
            <a:r>
              <a:rPr lang="en-US" sz="950" dirty="0">
                <a:solidFill>
                  <a:srgbClr val="444444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corretivas e próximos passos para o ciclo.</a:t>
            </a:r>
            <a:endParaRPr lang="en-US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A8A4CD3-F39C-AB80-B0F1-77C758A12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6825" y="166041"/>
            <a:ext cx="1440000" cy="2945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80509" y="2066409"/>
            <a:ext cx="5182982" cy="1010682"/>
          </a:xfrm>
          <a:custGeom>
            <a:avLst/>
            <a:gdLst/>
            <a:ahLst/>
            <a:cxnLst/>
            <a:rect l="l" t="t" r="r" b="b"/>
            <a:pathLst>
              <a:path w="10365964" h="2021363">
                <a:moveTo>
                  <a:pt x="0" y="0"/>
                </a:moveTo>
                <a:lnTo>
                  <a:pt x="10365964" y="0"/>
                </a:lnTo>
                <a:lnTo>
                  <a:pt x="10365964" y="2021364"/>
                </a:lnTo>
                <a:lnTo>
                  <a:pt x="0" y="2021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D41E3C-030A-A6B6-7C73-99E838E7C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904</Words>
  <Application>Microsoft Office PowerPoint</Application>
  <PresentationFormat>Apresentação na tela (16:9)</PresentationFormat>
  <Paragraphs>127</Paragraphs>
  <Slides>12</Slides>
  <Notes>7</Notes>
  <HiddenSlides>1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Montserrat</vt:lpstr>
      <vt:lpstr>Open Sans</vt:lpstr>
      <vt:lpstr>Open Sans SemiBold</vt:lpstr>
      <vt:lpstr>Raleway</vt:lpstr>
      <vt:lpstr>Segoe UI</vt:lpstr>
      <vt:lpstr>Space Mono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Francine</dc:creator>
  <cp:lastModifiedBy>Rômulo de Alcantara Geraldi</cp:lastModifiedBy>
  <cp:revision>6</cp:revision>
  <dcterms:created xsi:type="dcterms:W3CDTF">2026-08-17T17:44:31Z</dcterms:created>
  <dcterms:modified xsi:type="dcterms:W3CDTF">2026-08-18T17:51:47Z</dcterms:modified>
</cp:coreProperties>
</file>